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6595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9887"/>
            <a:ext cx="7772400" cy="2318515"/>
          </a:xfrm>
        </p:spPr>
        <p:txBody>
          <a:bodyPr anchor="b"/>
          <a:lstStyle>
            <a:lvl1pPr algn="ctr">
              <a:defRPr sz="58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97813"/>
            <a:ext cx="6858000" cy="1607852"/>
          </a:xfrm>
        </p:spPr>
        <p:txBody>
          <a:bodyPr/>
          <a:lstStyle>
            <a:lvl1pPr marL="0" indent="0" algn="ctr">
              <a:buNone/>
              <a:defRPr sz="2331"/>
            </a:lvl1pPr>
            <a:lvl2pPr marL="443987" indent="0" algn="ctr">
              <a:buNone/>
              <a:defRPr sz="1942"/>
            </a:lvl2pPr>
            <a:lvl3pPr marL="887974" indent="0" algn="ctr">
              <a:buNone/>
              <a:defRPr sz="1748"/>
            </a:lvl3pPr>
            <a:lvl4pPr marL="1331961" indent="0" algn="ctr">
              <a:buNone/>
              <a:defRPr sz="1554"/>
            </a:lvl4pPr>
            <a:lvl5pPr marL="1775948" indent="0" algn="ctr">
              <a:buNone/>
              <a:defRPr sz="1554"/>
            </a:lvl5pPr>
            <a:lvl6pPr marL="2219935" indent="0" algn="ctr">
              <a:buNone/>
              <a:defRPr sz="1554"/>
            </a:lvl6pPr>
            <a:lvl7pPr marL="2663922" indent="0" algn="ctr">
              <a:buNone/>
              <a:defRPr sz="1554"/>
            </a:lvl7pPr>
            <a:lvl8pPr marL="3107908" indent="0" algn="ctr">
              <a:buNone/>
              <a:defRPr sz="1554"/>
            </a:lvl8pPr>
            <a:lvl9pPr marL="3551895" indent="0" algn="ctr">
              <a:buNone/>
              <a:defRPr sz="155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7D34-D2FE-4B21-8366-9D0A9795948F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E40A-5BB3-4634-8A47-38460635A2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672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7D34-D2FE-4B21-8366-9D0A9795948F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E40A-5BB3-4634-8A47-38460635A2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966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54560"/>
            <a:ext cx="1971675" cy="564367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54560"/>
            <a:ext cx="5800725" cy="5643672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7D34-D2FE-4B21-8366-9D0A9795948F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E40A-5BB3-4634-8A47-38460635A2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454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7D34-D2FE-4B21-8366-9D0A9795948F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E40A-5BB3-4634-8A47-38460635A2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59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60268"/>
            <a:ext cx="7886700" cy="2770193"/>
          </a:xfrm>
        </p:spPr>
        <p:txBody>
          <a:bodyPr anchor="b"/>
          <a:lstStyle>
            <a:lvl1pPr>
              <a:defRPr sz="58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456668"/>
            <a:ext cx="7886700" cy="1456779"/>
          </a:xfrm>
        </p:spPr>
        <p:txBody>
          <a:bodyPr/>
          <a:lstStyle>
            <a:lvl1pPr marL="0" indent="0">
              <a:buNone/>
              <a:defRPr sz="2331">
                <a:solidFill>
                  <a:schemeClr val="tx1"/>
                </a:solidFill>
              </a:defRPr>
            </a:lvl1pPr>
            <a:lvl2pPr marL="443987" indent="0">
              <a:buNone/>
              <a:defRPr sz="1942">
                <a:solidFill>
                  <a:schemeClr val="tx1">
                    <a:tint val="75000"/>
                  </a:schemeClr>
                </a:solidFill>
              </a:defRPr>
            </a:lvl2pPr>
            <a:lvl3pPr marL="887974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3pPr>
            <a:lvl4pPr marL="1331961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4pPr>
            <a:lvl5pPr marL="1775948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5pPr>
            <a:lvl6pPr marL="2219935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6pPr>
            <a:lvl7pPr marL="2663922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7pPr>
            <a:lvl8pPr marL="3107908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8pPr>
            <a:lvl9pPr marL="3551895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7D34-D2FE-4B21-8366-9D0A9795948F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E40A-5BB3-4634-8A47-38460635A2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154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72800"/>
            <a:ext cx="3886200" cy="422543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72800"/>
            <a:ext cx="3886200" cy="422543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7D34-D2FE-4B21-8366-9D0A9795948F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E40A-5BB3-4634-8A47-38460635A2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181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54561"/>
            <a:ext cx="7886700" cy="128720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32518"/>
            <a:ext cx="3868340" cy="800072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3987" indent="0">
              <a:buNone/>
              <a:defRPr sz="1942" b="1"/>
            </a:lvl2pPr>
            <a:lvl3pPr marL="887974" indent="0">
              <a:buNone/>
              <a:defRPr sz="1748" b="1"/>
            </a:lvl3pPr>
            <a:lvl4pPr marL="1331961" indent="0">
              <a:buNone/>
              <a:defRPr sz="1554" b="1"/>
            </a:lvl4pPr>
            <a:lvl5pPr marL="1775948" indent="0">
              <a:buNone/>
              <a:defRPr sz="1554" b="1"/>
            </a:lvl5pPr>
            <a:lvl6pPr marL="2219935" indent="0">
              <a:buNone/>
              <a:defRPr sz="1554" b="1"/>
            </a:lvl6pPr>
            <a:lvl7pPr marL="2663922" indent="0">
              <a:buNone/>
              <a:defRPr sz="1554" b="1"/>
            </a:lvl7pPr>
            <a:lvl8pPr marL="3107908" indent="0">
              <a:buNone/>
              <a:defRPr sz="1554" b="1"/>
            </a:lvl8pPr>
            <a:lvl9pPr marL="3551895" indent="0">
              <a:buNone/>
              <a:defRPr sz="1554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32590"/>
            <a:ext cx="3868340" cy="357797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32518"/>
            <a:ext cx="3887391" cy="800072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3987" indent="0">
              <a:buNone/>
              <a:defRPr sz="1942" b="1"/>
            </a:lvl2pPr>
            <a:lvl3pPr marL="887974" indent="0">
              <a:buNone/>
              <a:defRPr sz="1748" b="1"/>
            </a:lvl3pPr>
            <a:lvl4pPr marL="1331961" indent="0">
              <a:buNone/>
              <a:defRPr sz="1554" b="1"/>
            </a:lvl4pPr>
            <a:lvl5pPr marL="1775948" indent="0">
              <a:buNone/>
              <a:defRPr sz="1554" b="1"/>
            </a:lvl5pPr>
            <a:lvl6pPr marL="2219935" indent="0">
              <a:buNone/>
              <a:defRPr sz="1554" b="1"/>
            </a:lvl6pPr>
            <a:lvl7pPr marL="2663922" indent="0">
              <a:buNone/>
              <a:defRPr sz="1554" b="1"/>
            </a:lvl7pPr>
            <a:lvl8pPr marL="3107908" indent="0">
              <a:buNone/>
              <a:defRPr sz="1554" b="1"/>
            </a:lvl8pPr>
            <a:lvl9pPr marL="3551895" indent="0">
              <a:buNone/>
              <a:defRPr sz="1554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432590"/>
            <a:ext cx="3887391" cy="357797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7D34-D2FE-4B21-8366-9D0A9795948F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E40A-5BB3-4634-8A47-38460635A2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204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7D34-D2FE-4B21-8366-9D0A9795948F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E40A-5BB3-4634-8A47-38460635A2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731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7D34-D2FE-4B21-8366-9D0A9795948F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E40A-5BB3-4634-8A47-38460635A2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128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43971"/>
            <a:ext cx="2949178" cy="1553898"/>
          </a:xfrm>
        </p:spPr>
        <p:txBody>
          <a:bodyPr anchor="b"/>
          <a:lstStyle>
            <a:lvl1pPr>
              <a:defRPr sz="310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58855"/>
            <a:ext cx="4629150" cy="4732606"/>
          </a:xfrm>
        </p:spPr>
        <p:txBody>
          <a:bodyPr/>
          <a:lstStyle>
            <a:lvl1pPr>
              <a:defRPr sz="3108"/>
            </a:lvl1pPr>
            <a:lvl2pPr>
              <a:defRPr sz="2719"/>
            </a:lvl2pPr>
            <a:lvl3pPr>
              <a:defRPr sz="2331"/>
            </a:lvl3pPr>
            <a:lvl4pPr>
              <a:defRPr sz="1942"/>
            </a:lvl4pPr>
            <a:lvl5pPr>
              <a:defRPr sz="1942"/>
            </a:lvl5pPr>
            <a:lvl6pPr>
              <a:defRPr sz="1942"/>
            </a:lvl6pPr>
            <a:lvl7pPr>
              <a:defRPr sz="1942"/>
            </a:lvl7pPr>
            <a:lvl8pPr>
              <a:defRPr sz="1942"/>
            </a:lvl8pPr>
            <a:lvl9pPr>
              <a:defRPr sz="1942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97869"/>
            <a:ext cx="2949178" cy="3701299"/>
          </a:xfrm>
        </p:spPr>
        <p:txBody>
          <a:bodyPr/>
          <a:lstStyle>
            <a:lvl1pPr marL="0" indent="0">
              <a:buNone/>
              <a:defRPr sz="1554"/>
            </a:lvl1pPr>
            <a:lvl2pPr marL="443987" indent="0">
              <a:buNone/>
              <a:defRPr sz="1360"/>
            </a:lvl2pPr>
            <a:lvl3pPr marL="887974" indent="0">
              <a:buNone/>
              <a:defRPr sz="1165"/>
            </a:lvl3pPr>
            <a:lvl4pPr marL="1331961" indent="0">
              <a:buNone/>
              <a:defRPr sz="971"/>
            </a:lvl4pPr>
            <a:lvl5pPr marL="1775948" indent="0">
              <a:buNone/>
              <a:defRPr sz="971"/>
            </a:lvl5pPr>
            <a:lvl6pPr marL="2219935" indent="0">
              <a:buNone/>
              <a:defRPr sz="971"/>
            </a:lvl6pPr>
            <a:lvl7pPr marL="2663922" indent="0">
              <a:buNone/>
              <a:defRPr sz="971"/>
            </a:lvl7pPr>
            <a:lvl8pPr marL="3107908" indent="0">
              <a:buNone/>
              <a:defRPr sz="971"/>
            </a:lvl8pPr>
            <a:lvl9pPr marL="3551895" indent="0">
              <a:buNone/>
              <a:defRPr sz="97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7D34-D2FE-4B21-8366-9D0A9795948F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E40A-5BB3-4634-8A47-38460635A2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531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43971"/>
            <a:ext cx="2949178" cy="1553898"/>
          </a:xfrm>
        </p:spPr>
        <p:txBody>
          <a:bodyPr anchor="b"/>
          <a:lstStyle>
            <a:lvl1pPr>
              <a:defRPr sz="310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58855"/>
            <a:ext cx="4629150" cy="4732606"/>
          </a:xfrm>
        </p:spPr>
        <p:txBody>
          <a:bodyPr anchor="t"/>
          <a:lstStyle>
            <a:lvl1pPr marL="0" indent="0">
              <a:buNone/>
              <a:defRPr sz="3108"/>
            </a:lvl1pPr>
            <a:lvl2pPr marL="443987" indent="0">
              <a:buNone/>
              <a:defRPr sz="2719"/>
            </a:lvl2pPr>
            <a:lvl3pPr marL="887974" indent="0">
              <a:buNone/>
              <a:defRPr sz="2331"/>
            </a:lvl3pPr>
            <a:lvl4pPr marL="1331961" indent="0">
              <a:buNone/>
              <a:defRPr sz="1942"/>
            </a:lvl4pPr>
            <a:lvl5pPr marL="1775948" indent="0">
              <a:buNone/>
              <a:defRPr sz="1942"/>
            </a:lvl5pPr>
            <a:lvl6pPr marL="2219935" indent="0">
              <a:buNone/>
              <a:defRPr sz="1942"/>
            </a:lvl6pPr>
            <a:lvl7pPr marL="2663922" indent="0">
              <a:buNone/>
              <a:defRPr sz="1942"/>
            </a:lvl7pPr>
            <a:lvl8pPr marL="3107908" indent="0">
              <a:buNone/>
              <a:defRPr sz="1942"/>
            </a:lvl8pPr>
            <a:lvl9pPr marL="3551895" indent="0">
              <a:buNone/>
              <a:defRPr sz="1942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97869"/>
            <a:ext cx="2949178" cy="3701299"/>
          </a:xfrm>
        </p:spPr>
        <p:txBody>
          <a:bodyPr/>
          <a:lstStyle>
            <a:lvl1pPr marL="0" indent="0">
              <a:buNone/>
              <a:defRPr sz="1554"/>
            </a:lvl1pPr>
            <a:lvl2pPr marL="443987" indent="0">
              <a:buNone/>
              <a:defRPr sz="1360"/>
            </a:lvl2pPr>
            <a:lvl3pPr marL="887974" indent="0">
              <a:buNone/>
              <a:defRPr sz="1165"/>
            </a:lvl3pPr>
            <a:lvl4pPr marL="1331961" indent="0">
              <a:buNone/>
              <a:defRPr sz="971"/>
            </a:lvl4pPr>
            <a:lvl5pPr marL="1775948" indent="0">
              <a:buNone/>
              <a:defRPr sz="971"/>
            </a:lvl5pPr>
            <a:lvl6pPr marL="2219935" indent="0">
              <a:buNone/>
              <a:defRPr sz="971"/>
            </a:lvl6pPr>
            <a:lvl7pPr marL="2663922" indent="0">
              <a:buNone/>
              <a:defRPr sz="971"/>
            </a:lvl7pPr>
            <a:lvl8pPr marL="3107908" indent="0">
              <a:buNone/>
              <a:defRPr sz="971"/>
            </a:lvl8pPr>
            <a:lvl9pPr marL="3551895" indent="0">
              <a:buNone/>
              <a:defRPr sz="97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7D34-D2FE-4B21-8366-9D0A9795948F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E40A-5BB3-4634-8A47-38460635A2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910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54561"/>
            <a:ext cx="7886700" cy="1287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2800"/>
            <a:ext cx="7886700" cy="4225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2430"/>
            <a:ext cx="2057400" cy="354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87D34-D2FE-4B21-8366-9D0A9795948F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2430"/>
            <a:ext cx="3086100" cy="354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2430"/>
            <a:ext cx="2057400" cy="354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AE40A-5BB3-4634-8A47-38460635A2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624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87974" rtl="0" eaLnBrk="1" latinLnBrk="0" hangingPunct="1">
        <a:lnSpc>
          <a:spcPct val="90000"/>
        </a:lnSpc>
        <a:spcBef>
          <a:spcPct val="0"/>
        </a:spcBef>
        <a:buNone/>
        <a:defRPr sz="42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993" indent="-221993" algn="l" defTabSz="88797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9" kern="1200">
          <a:solidFill>
            <a:schemeClr val="tx1"/>
          </a:solidFill>
          <a:latin typeface="+mn-lt"/>
          <a:ea typeface="+mn-ea"/>
          <a:cs typeface="+mn-cs"/>
        </a:defRPr>
      </a:lvl1pPr>
      <a:lvl2pPr marL="665980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2331" kern="1200">
          <a:solidFill>
            <a:schemeClr val="tx1"/>
          </a:solidFill>
          <a:latin typeface="+mn-lt"/>
          <a:ea typeface="+mn-ea"/>
          <a:cs typeface="+mn-cs"/>
        </a:defRPr>
      </a:lvl2pPr>
      <a:lvl3pPr marL="1109967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942" kern="1200">
          <a:solidFill>
            <a:schemeClr val="tx1"/>
          </a:solidFill>
          <a:latin typeface="+mn-lt"/>
          <a:ea typeface="+mn-ea"/>
          <a:cs typeface="+mn-cs"/>
        </a:defRPr>
      </a:lvl3pPr>
      <a:lvl4pPr marL="1553954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997941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441928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885915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329902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773889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1pPr>
      <a:lvl2pPr marL="443987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87974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3pPr>
      <a:lvl4pPr marL="1331961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775948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219935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663922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107908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551895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9.png"/><Relationship Id="rId7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10.pn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9.pn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10.png"/><Relationship Id="rId9" Type="http://schemas.openxmlformats.org/officeDocument/2006/relationships/image" Target="../media/image7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3" Type="http://schemas.openxmlformats.org/officeDocument/2006/relationships/image" Target="../media/image9.pn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10.png"/><Relationship Id="rId9" Type="http://schemas.openxmlformats.org/officeDocument/2006/relationships/image" Target="../media/image7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1.jpeg"/><Relationship Id="rId3" Type="http://schemas.openxmlformats.org/officeDocument/2006/relationships/image" Target="../media/image9.png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0" Type="http://schemas.openxmlformats.org/officeDocument/2006/relationships/image" Target="../media/image88.jpeg"/><Relationship Id="rId4" Type="http://schemas.openxmlformats.org/officeDocument/2006/relationships/image" Target="../media/image10.png"/><Relationship Id="rId9" Type="http://schemas.openxmlformats.org/officeDocument/2006/relationships/image" Target="../media/image87.jpeg"/><Relationship Id="rId14" Type="http://schemas.openxmlformats.org/officeDocument/2006/relationships/image" Target="../media/image9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01.jpeg"/><Relationship Id="rId3" Type="http://schemas.openxmlformats.org/officeDocument/2006/relationships/image" Target="../media/image9.png"/><Relationship Id="rId7" Type="http://schemas.openxmlformats.org/officeDocument/2006/relationships/image" Target="../media/image95.jpeg"/><Relationship Id="rId12" Type="http://schemas.openxmlformats.org/officeDocument/2006/relationships/image" Target="../media/image10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11" Type="http://schemas.openxmlformats.org/officeDocument/2006/relationships/image" Target="../media/image99.jpeg"/><Relationship Id="rId5" Type="http://schemas.openxmlformats.org/officeDocument/2006/relationships/image" Target="../media/image93.jpeg"/><Relationship Id="rId10" Type="http://schemas.openxmlformats.org/officeDocument/2006/relationships/image" Target="../media/image98.jpeg"/><Relationship Id="rId4" Type="http://schemas.openxmlformats.org/officeDocument/2006/relationships/image" Target="../media/image10.png"/><Relationship Id="rId9" Type="http://schemas.openxmlformats.org/officeDocument/2006/relationships/image" Target="../media/image97.jpeg"/><Relationship Id="rId14" Type="http://schemas.openxmlformats.org/officeDocument/2006/relationships/image" Target="../media/image10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13" Type="http://schemas.openxmlformats.org/officeDocument/2006/relationships/image" Target="../media/image111.jpeg"/><Relationship Id="rId3" Type="http://schemas.openxmlformats.org/officeDocument/2006/relationships/image" Target="../media/image9.png"/><Relationship Id="rId7" Type="http://schemas.openxmlformats.org/officeDocument/2006/relationships/image" Target="../media/image105.jpeg"/><Relationship Id="rId12" Type="http://schemas.openxmlformats.org/officeDocument/2006/relationships/image" Target="../media/image1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11" Type="http://schemas.openxmlformats.org/officeDocument/2006/relationships/image" Target="../media/image109.jpeg"/><Relationship Id="rId5" Type="http://schemas.openxmlformats.org/officeDocument/2006/relationships/image" Target="../media/image103.jpeg"/><Relationship Id="rId10" Type="http://schemas.openxmlformats.org/officeDocument/2006/relationships/image" Target="../media/image108.jpeg"/><Relationship Id="rId4" Type="http://schemas.openxmlformats.org/officeDocument/2006/relationships/image" Target="../media/image10.png"/><Relationship Id="rId9" Type="http://schemas.openxmlformats.org/officeDocument/2006/relationships/image" Target="../media/image10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9.png"/><Relationship Id="rId7" Type="http://schemas.openxmlformats.org/officeDocument/2006/relationships/image" Target="../media/image1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11" Type="http://schemas.openxmlformats.org/officeDocument/2006/relationships/image" Target="../media/image118.jpeg"/><Relationship Id="rId5" Type="http://schemas.openxmlformats.org/officeDocument/2006/relationships/image" Target="../media/image112.jpeg"/><Relationship Id="rId10" Type="http://schemas.openxmlformats.org/officeDocument/2006/relationships/image" Target="../media/image117.jpeg"/><Relationship Id="rId4" Type="http://schemas.openxmlformats.org/officeDocument/2006/relationships/image" Target="../media/image10.png"/><Relationship Id="rId9" Type="http://schemas.openxmlformats.org/officeDocument/2006/relationships/image" Target="../media/image1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image" Target="../media/image9.png"/><Relationship Id="rId7" Type="http://schemas.openxmlformats.org/officeDocument/2006/relationships/image" Target="../media/image1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jpeg"/><Relationship Id="rId11" Type="http://schemas.openxmlformats.org/officeDocument/2006/relationships/image" Target="../media/image125.jpeg"/><Relationship Id="rId5" Type="http://schemas.openxmlformats.org/officeDocument/2006/relationships/image" Target="../media/image119.jpeg"/><Relationship Id="rId10" Type="http://schemas.openxmlformats.org/officeDocument/2006/relationships/image" Target="../media/image124.jpeg"/><Relationship Id="rId4" Type="http://schemas.openxmlformats.org/officeDocument/2006/relationships/image" Target="../media/image10.png"/><Relationship Id="rId9" Type="http://schemas.openxmlformats.org/officeDocument/2006/relationships/image" Target="../media/image1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9.png"/><Relationship Id="rId7" Type="http://schemas.openxmlformats.org/officeDocument/2006/relationships/image" Target="../media/image1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jpeg"/><Relationship Id="rId11" Type="http://schemas.openxmlformats.org/officeDocument/2006/relationships/image" Target="../media/image132.jpeg"/><Relationship Id="rId5" Type="http://schemas.openxmlformats.org/officeDocument/2006/relationships/image" Target="../media/image126.jpeg"/><Relationship Id="rId10" Type="http://schemas.openxmlformats.org/officeDocument/2006/relationships/image" Target="../media/image131.jpeg"/><Relationship Id="rId4" Type="http://schemas.openxmlformats.org/officeDocument/2006/relationships/image" Target="../media/image10.png"/><Relationship Id="rId9" Type="http://schemas.openxmlformats.org/officeDocument/2006/relationships/image" Target="../media/image1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image" Target="../media/image9.png"/><Relationship Id="rId7" Type="http://schemas.openxmlformats.org/officeDocument/2006/relationships/image" Target="../media/image135.jpeg"/><Relationship Id="rId12" Type="http://schemas.openxmlformats.org/officeDocument/2006/relationships/image" Target="../media/image1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jpeg"/><Relationship Id="rId11" Type="http://schemas.openxmlformats.org/officeDocument/2006/relationships/image" Target="../media/image139.jpeg"/><Relationship Id="rId5" Type="http://schemas.openxmlformats.org/officeDocument/2006/relationships/image" Target="../media/image133.jpeg"/><Relationship Id="rId10" Type="http://schemas.openxmlformats.org/officeDocument/2006/relationships/image" Target="../media/image138.jpeg"/><Relationship Id="rId4" Type="http://schemas.openxmlformats.org/officeDocument/2006/relationships/image" Target="../media/image10.png"/><Relationship Id="rId9" Type="http://schemas.openxmlformats.org/officeDocument/2006/relationships/image" Target="../media/image1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profismed@profismed.com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jpeg"/><Relationship Id="rId3" Type="http://schemas.openxmlformats.org/officeDocument/2006/relationships/image" Target="../media/image9.png"/><Relationship Id="rId7" Type="http://schemas.openxmlformats.org/officeDocument/2006/relationships/image" Target="../media/image143.jpeg"/><Relationship Id="rId12" Type="http://schemas.openxmlformats.org/officeDocument/2006/relationships/image" Target="../media/image1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jpeg"/><Relationship Id="rId11" Type="http://schemas.openxmlformats.org/officeDocument/2006/relationships/image" Target="../media/image147.jpeg"/><Relationship Id="rId5" Type="http://schemas.openxmlformats.org/officeDocument/2006/relationships/image" Target="../media/image141.jpeg"/><Relationship Id="rId10" Type="http://schemas.openxmlformats.org/officeDocument/2006/relationships/image" Target="../media/image146.jpeg"/><Relationship Id="rId4" Type="http://schemas.openxmlformats.org/officeDocument/2006/relationships/image" Target="../media/image10.png"/><Relationship Id="rId9" Type="http://schemas.openxmlformats.org/officeDocument/2006/relationships/image" Target="../media/image14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jpeg"/><Relationship Id="rId3" Type="http://schemas.openxmlformats.org/officeDocument/2006/relationships/image" Target="../media/image9.png"/><Relationship Id="rId7" Type="http://schemas.openxmlformats.org/officeDocument/2006/relationships/image" Target="../media/image1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jpeg"/><Relationship Id="rId11" Type="http://schemas.openxmlformats.org/officeDocument/2006/relationships/image" Target="../media/image155.jpeg"/><Relationship Id="rId5" Type="http://schemas.openxmlformats.org/officeDocument/2006/relationships/image" Target="../media/image149.jpeg"/><Relationship Id="rId10" Type="http://schemas.openxmlformats.org/officeDocument/2006/relationships/image" Target="../media/image154.jpeg"/><Relationship Id="rId4" Type="http://schemas.openxmlformats.org/officeDocument/2006/relationships/image" Target="../media/image10.png"/><Relationship Id="rId9" Type="http://schemas.openxmlformats.org/officeDocument/2006/relationships/image" Target="../media/image1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0.png"/><Relationship Id="rId4" Type="http://schemas.openxmlformats.org/officeDocument/2006/relationships/image" Target="../media/image13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1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9.pn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10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9.png"/><Relationship Id="rId7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10.pn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9.png"/><Relationship Id="rId7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10.pn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A2DCA71-A73E-4404-8D80-E0D5DC4D6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" y="602108"/>
            <a:ext cx="9087356" cy="564511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BD5EF45-38AA-48B9-A2EF-C5088AE79B73}"/>
              </a:ext>
            </a:extLst>
          </p:cNvPr>
          <p:cNvSpPr txBox="1"/>
          <p:nvPr/>
        </p:nvSpPr>
        <p:spPr>
          <a:xfrm>
            <a:off x="6707286" y="6152446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663645F-D1BD-4503-B880-83877AF5D51F}"/>
              </a:ext>
            </a:extLst>
          </p:cNvPr>
          <p:cNvSpPr/>
          <p:nvPr/>
        </p:nvSpPr>
        <p:spPr>
          <a:xfrm>
            <a:off x="8634202" y="6036658"/>
            <a:ext cx="481476" cy="210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182D1BE-6C94-4D3E-BEA9-3FE00AD4D1AD}"/>
              </a:ext>
            </a:extLst>
          </p:cNvPr>
          <p:cNvCxnSpPr/>
          <p:nvPr/>
        </p:nvCxnSpPr>
        <p:spPr>
          <a:xfrm flipH="1">
            <a:off x="4021742" y="6141939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4207916-5B94-4305-BCDE-7EAE3FF131CF}"/>
              </a:ext>
            </a:extLst>
          </p:cNvPr>
          <p:cNvCxnSpPr/>
          <p:nvPr/>
        </p:nvCxnSpPr>
        <p:spPr>
          <a:xfrm flipH="1">
            <a:off x="0" y="560383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08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>
            <a:off x="0" y="879313"/>
            <a:ext cx="9143999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705941" y="1591374"/>
            <a:ext cx="5339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Además de las abrazaderas de palanca y las abrazaderas neumáticas, este grupo incluye </a:t>
            </a:r>
          </a:p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pestillos de palanca y abrazaderas de tracción.</a:t>
            </a:r>
            <a:endParaRPr lang="es-CO" sz="110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262818" y="510686"/>
            <a:ext cx="857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TENSION CON MECANISMOS </a:t>
            </a:r>
            <a:r>
              <a:rPr lang="es-CO" sz="2400" b="1" dirty="0">
                <a:solidFill>
                  <a:srgbClr val="FF0000"/>
                </a:solidFill>
              </a:rPr>
              <a:t>DE SUJECION “CLAMPS”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-4552" y="6157323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4050063" y="441192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4"/>
            <a:ext cx="1507309" cy="37682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E063D45-F75D-44D1-AA1C-4CE8618CE9C1}"/>
              </a:ext>
            </a:extLst>
          </p:cNvPr>
          <p:cNvSpPr txBox="1"/>
          <p:nvPr/>
        </p:nvSpPr>
        <p:spPr>
          <a:xfrm>
            <a:off x="5871418" y="1444644"/>
            <a:ext cx="3079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en Pulgadas.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Universal.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Inoxidable.</a:t>
            </a: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218" name="Picture 2" descr="GN 810 Abrazaderas de palanca de actuaciÃ³n vertical de acero, con base de montaje horizontal Tipo: C - VersiÃ³n de barra en U, con dos arandelas bridadas y montaje de husillo GN 708.1">
            <a:extLst>
              <a:ext uri="{FF2B5EF4-FFF2-40B4-BE49-F238E27FC236}">
                <a16:creationId xmlns:a16="http://schemas.microsoft.com/office/drawing/2014/main" id="{FB46C96A-6837-43CA-97D5-1E7130DFB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2202" r="25903" b="11299"/>
          <a:stretch/>
        </p:blipFill>
        <p:spPr bwMode="auto">
          <a:xfrm>
            <a:off x="412694" y="4550224"/>
            <a:ext cx="841571" cy="122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N 820 Abrazaderas de palanca de actuaciÃ³n horizontal, de acero inoxidable, con base de montaje horizontal Material: NI - Acero inoxidable&lt;br /&gt;Tipo: MC - VersiÃ³n de barra en U, con dos arandelas bridadas y montaje de husillo GN 708.1">
            <a:extLst>
              <a:ext uri="{FF2B5EF4-FFF2-40B4-BE49-F238E27FC236}">
                <a16:creationId xmlns:a16="http://schemas.microsoft.com/office/drawing/2014/main" id="{4498937E-C211-41B3-9C6A-C7B2F17B1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36567" r="5051" b="18947"/>
          <a:stretch/>
        </p:blipFill>
        <p:spPr bwMode="auto">
          <a:xfrm>
            <a:off x="1383738" y="5079954"/>
            <a:ext cx="1399920" cy="69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GN 841 Abrazaderas de palanca de presiÃ³n-tracciÃ³n, de acero">
            <a:extLst>
              <a:ext uri="{FF2B5EF4-FFF2-40B4-BE49-F238E27FC236}">
                <a16:creationId xmlns:a16="http://schemas.microsoft.com/office/drawing/2014/main" id="{C6C54A25-9F43-42EA-9E2D-9F975D5A3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4" t="15388" r="22505" b="21188"/>
          <a:stretch/>
        </p:blipFill>
        <p:spPr bwMode="auto">
          <a:xfrm>
            <a:off x="2787701" y="4776657"/>
            <a:ext cx="999369" cy="10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GN 851 Abrazaderas de palanca tipo pestillo horizontal, de acero inoxidable Tipo: T2 - con pestillo de tracciÃ³n, con soporte de cierre">
            <a:extLst>
              <a:ext uri="{FF2B5EF4-FFF2-40B4-BE49-F238E27FC236}">
                <a16:creationId xmlns:a16="http://schemas.microsoft.com/office/drawing/2014/main" id="{F4EA73D2-1CB2-4729-A204-B5B546D97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27482" r="6083" b="26188"/>
          <a:stretch/>
        </p:blipFill>
        <p:spPr bwMode="auto">
          <a:xfrm>
            <a:off x="3867992" y="5155364"/>
            <a:ext cx="1068150" cy="62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GN 862 Abrazaderas neumÃ¡ticas de acero, con base de montaje vertical, con pistÃ³n magnÃ©tico Tipo: CPV3 - VersiÃ³n de barra en U, con dos arandelas bridadas y montaje de husillo GN 708.1">
            <a:extLst>
              <a:ext uri="{FF2B5EF4-FFF2-40B4-BE49-F238E27FC236}">
                <a16:creationId xmlns:a16="http://schemas.microsoft.com/office/drawing/2014/main" id="{63DA5C54-F441-450B-B749-C53B91B2A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8918" r="26830" b="4856"/>
          <a:stretch/>
        </p:blipFill>
        <p:spPr bwMode="auto">
          <a:xfrm>
            <a:off x="5017064" y="4650753"/>
            <a:ext cx="826541" cy="112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GN 831.2 Pestillos de palanca, de acero / acero inoxidable, con soporte de cierre de seguridad, con agarre ajustable Material: NI - Acero inoxidable">
            <a:extLst>
              <a:ext uri="{FF2B5EF4-FFF2-40B4-BE49-F238E27FC236}">
                <a16:creationId xmlns:a16="http://schemas.microsoft.com/office/drawing/2014/main" id="{4CD68529-4015-4307-8DC4-E0E632417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 t="18918" r="13237" b="18918"/>
          <a:stretch/>
        </p:blipFill>
        <p:spPr bwMode="auto">
          <a:xfrm>
            <a:off x="6035212" y="4966634"/>
            <a:ext cx="999368" cy="81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GN 831 Pestillos de palanca de acero, con agarre ajustable Material: NI - Acero inoxidable&lt;br /&gt;Tipo: A - sin soporte de cierre de seguridad&lt;br /&gt;IdentificaciÃ³n nÃºm.: 1 - tipo largo">
            <a:extLst>
              <a:ext uri="{FF2B5EF4-FFF2-40B4-BE49-F238E27FC236}">
                <a16:creationId xmlns:a16="http://schemas.microsoft.com/office/drawing/2014/main" id="{4EC6C81C-5B27-436E-8EC8-95E9802CC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37037" r="10148" b="25975"/>
          <a:stretch/>
        </p:blipFill>
        <p:spPr bwMode="auto">
          <a:xfrm>
            <a:off x="7165497" y="5207814"/>
            <a:ext cx="1189529" cy="5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Resultado de imagen para NORMA  RoHS">
            <a:extLst>
              <a:ext uri="{FF2B5EF4-FFF2-40B4-BE49-F238E27FC236}">
                <a16:creationId xmlns:a16="http://schemas.microsoft.com/office/drawing/2014/main" id="{3907AC05-5B95-40A0-8D80-DD43D2544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5" y="3529874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6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 flipH="1">
            <a:off x="0" y="944143"/>
            <a:ext cx="91440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124921" y="1754700"/>
            <a:ext cx="47217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Además de los posicionadores de indexado y pernos de indexado, posicionadores por palanca, pestillos de muelle y cierres de bloqueo, este grupo también incluye posicionadores de muelle y clavijas de bloqueo con fijación axial.</a:t>
            </a:r>
            <a:endParaRPr lang="es-CO" sz="105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319634" y="595923"/>
            <a:ext cx="871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INDEXACION, CIERRE Y BLOQUEO </a:t>
            </a:r>
            <a:r>
              <a:rPr lang="es-CO" sz="2400" b="1" dirty="0">
                <a:solidFill>
                  <a:srgbClr val="FF0000"/>
                </a:solidFill>
              </a:rPr>
              <a:t>CON POSICIONADORES DE BOLA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4050064" y="6137451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0" y="465468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91" y="15423"/>
            <a:ext cx="1507309" cy="37682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9A657FF-E74B-4E57-BDB5-C7691DC72641}"/>
              </a:ext>
            </a:extLst>
          </p:cNvPr>
          <p:cNvSpPr txBox="1"/>
          <p:nvPr/>
        </p:nvSpPr>
        <p:spPr>
          <a:xfrm>
            <a:off x="4846624" y="1075253"/>
            <a:ext cx="30790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en Pulgadas.</a:t>
            </a: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 A4.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Aluminio.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Latón.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 / 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Zinc Fundido  a Presión.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Zinc Fundido  a Presión / 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Zinc Fundido  a Presión / 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7" name="Picture 16" descr="Resultado de imagen para NORMA  RoHS">
            <a:extLst>
              <a:ext uri="{FF2B5EF4-FFF2-40B4-BE49-F238E27FC236}">
                <a16:creationId xmlns:a16="http://schemas.microsoft.com/office/drawing/2014/main" id="{303B3CED-9CC8-41A1-9B78-6DE25E8B9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45" y="3600597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GN 617 Posicionadores de indexado de acero inoxidable, con perilla de acero inoxidable, sin bloqueo Material: NI - Acero inoxidable&lt;br /&gt;Tipo: AKN - con contratuerca, con perilla de acero inoxidable">
            <a:extLst>
              <a:ext uri="{FF2B5EF4-FFF2-40B4-BE49-F238E27FC236}">
                <a16:creationId xmlns:a16="http://schemas.microsoft.com/office/drawing/2014/main" id="{232D557E-DBAB-426A-B25D-3A3FB51DA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3" t="30895" r="14937" b="26163"/>
          <a:stretch/>
        </p:blipFill>
        <p:spPr bwMode="auto">
          <a:xfrm>
            <a:off x="472787" y="5159599"/>
            <a:ext cx="1151012" cy="7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N 617.1 Posicionadores de indexado de acero inoxidable, con perilla de plÃ¡stico, con bloqueo  Material: NI - Acero inoxidable&lt;br /&gt;Tipo: A - sin contratuerca">
            <a:extLst>
              <a:ext uri="{FF2B5EF4-FFF2-40B4-BE49-F238E27FC236}">
                <a16:creationId xmlns:a16="http://schemas.microsoft.com/office/drawing/2014/main" id="{8D1A4D70-75E5-4CA2-9553-F284C2A02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t="31035" r="9530" b="29107"/>
          <a:stretch/>
        </p:blipFill>
        <p:spPr bwMode="auto">
          <a:xfrm>
            <a:off x="1665211" y="5066422"/>
            <a:ext cx="1225945" cy="61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RSS Posicionadores de muelle replegables a mano de acero inoxidable, empuÃ±adura moleteada, sin bloqueo">
            <a:extLst>
              <a:ext uri="{FF2B5EF4-FFF2-40B4-BE49-F238E27FC236}">
                <a16:creationId xmlns:a16="http://schemas.microsoft.com/office/drawing/2014/main" id="{74FBC390-6D25-47C0-967B-6BD4E06E1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1" t="29798" r="22771" b="33794"/>
          <a:stretch/>
        </p:blipFill>
        <p:spPr bwMode="auto">
          <a:xfrm>
            <a:off x="2932568" y="5138860"/>
            <a:ext cx="809205" cy="49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GN 822.1 Miniposicionadores de indexado, de acero / acero inoxidable, con bloqueo y sin bloqueo, con mecanismo de posicionamiento abierto, con perilla roja Tipo: B - Sin bloqueo, con perilla de plÃ¡stico&lt;br /&gt;Material: NI - Acero inoxidable&lt;br /&gt;Color: RT - Rojo">
            <a:extLst>
              <a:ext uri="{FF2B5EF4-FFF2-40B4-BE49-F238E27FC236}">
                <a16:creationId xmlns:a16="http://schemas.microsoft.com/office/drawing/2014/main" id="{CA73F01A-23AD-4EA2-B547-BF419F361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2" t="22693" r="24050" b="31902"/>
          <a:stretch/>
        </p:blipFill>
        <p:spPr bwMode="auto">
          <a:xfrm>
            <a:off x="3855869" y="5073401"/>
            <a:ext cx="809205" cy="62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GN 721.6 Posicionadores de indexado por palanca, de acero inoxidable, con funciÃ³n de bloqueo Tipo: LAK - Cierre a la izquierda, con contratuerca">
            <a:extLst>
              <a:ext uri="{FF2B5EF4-FFF2-40B4-BE49-F238E27FC236}">
                <a16:creationId xmlns:a16="http://schemas.microsoft.com/office/drawing/2014/main" id="{32ADE7A2-3EEE-4951-9425-8F653C76F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0" t="30417" r="10766" b="29107"/>
          <a:stretch/>
        </p:blipFill>
        <p:spPr bwMode="auto">
          <a:xfrm>
            <a:off x="4789878" y="5082681"/>
            <a:ext cx="915915" cy="5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GN 615 Posicionadores de bola, de acero / acero inoxidable, con cuerpo roscado y bola, con ranura Tipo: K - Acero, carga de muelle estÃ¡ndar">
            <a:extLst>
              <a:ext uri="{FF2B5EF4-FFF2-40B4-BE49-F238E27FC236}">
                <a16:creationId xmlns:a16="http://schemas.microsoft.com/office/drawing/2014/main" id="{A94F57AC-C2ED-4191-B15C-700F8E3F4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7" t="33733" r="21526" b="32343"/>
          <a:stretch/>
        </p:blipFill>
        <p:spPr bwMode="auto">
          <a:xfrm>
            <a:off x="5788616" y="5159599"/>
            <a:ext cx="622688" cy="42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GN 614 Posicionadores de bola por presiÃ³n, cortos, de acero inoxidable, plÃ¡stico Delrin y latÃ³n Material: NI - Acero inoxidable">
            <a:extLst>
              <a:ext uri="{FF2B5EF4-FFF2-40B4-BE49-F238E27FC236}">
                <a16:creationId xmlns:a16="http://schemas.microsoft.com/office/drawing/2014/main" id="{6D1B96BE-ECF2-47B1-8353-7D1358EC0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35977" r="27757" b="33932"/>
          <a:stretch/>
        </p:blipFill>
        <p:spPr bwMode="auto">
          <a:xfrm>
            <a:off x="6541904" y="5184683"/>
            <a:ext cx="543629" cy="3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GN 113.5 Pasadores de liberaciÃ³n rÃ¡pida, con vÃ¡stago de acero inoxidable AISI 303">
            <a:extLst>
              <a:ext uri="{FF2B5EF4-FFF2-40B4-BE49-F238E27FC236}">
                <a16:creationId xmlns:a16="http://schemas.microsoft.com/office/drawing/2014/main" id="{F83579EB-0137-43C0-A937-C1C5E6608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t="31035" r="15400" b="31173"/>
          <a:stretch/>
        </p:blipFill>
        <p:spPr bwMode="auto">
          <a:xfrm>
            <a:off x="7251179" y="5082681"/>
            <a:ext cx="1008490" cy="51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73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>
            <a:off x="1" y="1242876"/>
            <a:ext cx="9143999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753654" y="1341683"/>
            <a:ext cx="53395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Este grupo incluye tornillos de ojo, tornillos con resalto, pernos de pivote, así como tornillos de punta redondeada, tuercas y arandelas, elementos de posicionamiento, almohadillas de sujeción y juegos de nivelación. Es-te grupo de piezas estándar también incluye collarines para ejes, tuercas y pernos para tuercas en T y cables de retención.</a:t>
            </a:r>
            <a:endParaRPr lang="es-CO" sz="105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262818" y="510686"/>
            <a:ext cx="8579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MONTAJE, POSICIONAMIENTO Y NIVELACION ELEMENTOS DE </a:t>
            </a:r>
            <a:r>
              <a:rPr lang="es-CO" sz="2400" b="1" dirty="0">
                <a:solidFill>
                  <a:srgbClr val="FF0000"/>
                </a:solidFill>
              </a:rPr>
              <a:t>ATORNILLADO, SUJECION Y SOPORTE.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-4552" y="6157323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4050063" y="441192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4"/>
            <a:ext cx="1507309" cy="37682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E063D45-F75D-44D1-AA1C-4CE8618CE9C1}"/>
              </a:ext>
            </a:extLst>
          </p:cNvPr>
          <p:cNvSpPr txBox="1"/>
          <p:nvPr/>
        </p:nvSpPr>
        <p:spPr>
          <a:xfrm>
            <a:off x="6054644" y="1360266"/>
            <a:ext cx="3079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en Pulgadas.</a:t>
            </a: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 A4.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Aluminio.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Zinc Fundido a Presión / 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2" name="Picture 16" descr="Resultado de imagen para NORMA  RoHS">
            <a:extLst>
              <a:ext uri="{FF2B5EF4-FFF2-40B4-BE49-F238E27FC236}">
                <a16:creationId xmlns:a16="http://schemas.microsoft.com/office/drawing/2014/main" id="{3907AC05-5B95-40A0-8D80-DD43D2544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8" y="3758657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IN 444  Tornillos de ojo de acero inoxidable Material: NI - Acero inoxidable">
            <a:extLst>
              <a:ext uri="{FF2B5EF4-FFF2-40B4-BE49-F238E27FC236}">
                <a16:creationId xmlns:a16="http://schemas.microsoft.com/office/drawing/2014/main" id="{EFA5A95D-E2D0-4C25-8686-53D490594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3" t="37600" r="13546" b="30675"/>
          <a:stretch/>
        </p:blipFill>
        <p:spPr bwMode="auto">
          <a:xfrm>
            <a:off x="262818" y="5231445"/>
            <a:ext cx="1327094" cy="58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N 606 Tornillos de cabeza hueca de acero inoxidable, con extremos de bola completa, plana y dentada Tipo: AN - bola completa">
            <a:extLst>
              <a:ext uri="{FF2B5EF4-FFF2-40B4-BE49-F238E27FC236}">
                <a16:creationId xmlns:a16="http://schemas.microsoft.com/office/drawing/2014/main" id="{3CEB8CCB-72C7-4B0A-88E2-07F9A82E6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8" t="31343" r="13855" b="33597"/>
          <a:stretch/>
        </p:blipFill>
        <p:spPr bwMode="auto">
          <a:xfrm>
            <a:off x="1556032" y="5444158"/>
            <a:ext cx="744467" cy="3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GN 252 Tapones roscados de acero Tipo: A - sin revestimiento en la rosca">
            <a:extLst>
              <a:ext uri="{FF2B5EF4-FFF2-40B4-BE49-F238E27FC236}">
                <a16:creationId xmlns:a16="http://schemas.microsoft.com/office/drawing/2014/main" id="{E8B47D6C-5D02-4F73-9F8C-5DD12E2B5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0" t="30417" r="26830" b="28526"/>
          <a:stretch/>
        </p:blipFill>
        <p:spPr bwMode="auto">
          <a:xfrm>
            <a:off x="2407213" y="5369959"/>
            <a:ext cx="475913" cy="42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GN 706.4 Collares de fijaciÃ³n partidos de acero inoxidable, con manija manual ajustable">
            <a:extLst>
              <a:ext uri="{FF2B5EF4-FFF2-40B4-BE49-F238E27FC236}">
                <a16:creationId xmlns:a16="http://schemas.microsoft.com/office/drawing/2014/main" id="{448D7773-C558-42C7-BFC3-D7F869515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t="13734" r="10148" b="23976"/>
          <a:stretch/>
        </p:blipFill>
        <p:spPr bwMode="auto">
          <a:xfrm>
            <a:off x="3010743" y="5104623"/>
            <a:ext cx="825388" cy="74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GN 505 Tuercas en T dentadas de un cuarto de vuelta, de acero, para extrusiones de aluminio Tipo: OB - sin aumento del par">
            <a:extLst>
              <a:ext uri="{FF2B5EF4-FFF2-40B4-BE49-F238E27FC236}">
                <a16:creationId xmlns:a16="http://schemas.microsoft.com/office/drawing/2014/main" id="{E8F5326E-163A-490E-98AE-82742F44F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28254" r="20961" b="33596"/>
          <a:stretch/>
        </p:blipFill>
        <p:spPr bwMode="auto">
          <a:xfrm>
            <a:off x="3852677" y="5344807"/>
            <a:ext cx="714770" cy="4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GN 1580 Tornillos, diseÃ±o higiÃ©nico Acabado: PL - Pulido (Ra &lt; 0.8 Âµm)">
            <a:extLst>
              <a:ext uri="{FF2B5EF4-FFF2-40B4-BE49-F238E27FC236}">
                <a16:creationId xmlns:a16="http://schemas.microsoft.com/office/drawing/2014/main" id="{A65737B2-A95A-446F-A30C-F615B3EC3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5"/>
          <a:stretch/>
        </p:blipFill>
        <p:spPr bwMode="auto">
          <a:xfrm>
            <a:off x="4583992" y="4759784"/>
            <a:ext cx="1307009" cy="100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GN 1804.2 Contratuercas ranuradas de acero, con tornillo bloqueador de roscas">
            <a:extLst>
              <a:ext uri="{FF2B5EF4-FFF2-40B4-BE49-F238E27FC236}">
                <a16:creationId xmlns:a16="http://schemas.microsoft.com/office/drawing/2014/main" id="{751836EB-2B94-46B2-A670-DD02CDCD9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2" t="26643" r="22022" b="30726"/>
          <a:stretch/>
        </p:blipFill>
        <p:spPr bwMode="auto">
          <a:xfrm>
            <a:off x="5891001" y="5312364"/>
            <a:ext cx="657046" cy="50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GN 188 Placas de bloqueo dentadas de acero inoxidable, para soldadura Tipo: A">
            <a:extLst>
              <a:ext uri="{FF2B5EF4-FFF2-40B4-BE49-F238E27FC236}">
                <a16:creationId xmlns:a16="http://schemas.microsoft.com/office/drawing/2014/main" id="{B8A6DAC1-98D7-4B85-AB96-8C44F2528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17750" r="17253" b="23976"/>
          <a:stretch/>
        </p:blipFill>
        <p:spPr bwMode="auto">
          <a:xfrm>
            <a:off x="6638862" y="5165742"/>
            <a:ext cx="747861" cy="7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WN 787 Pernos con ranura en T de acero">
            <a:extLst>
              <a:ext uri="{FF2B5EF4-FFF2-40B4-BE49-F238E27FC236}">
                <a16:creationId xmlns:a16="http://schemas.microsoft.com/office/drawing/2014/main" id="{4E1C27AD-1CCE-42E7-B28A-E96E93C98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23312" r="16017" b="30675"/>
          <a:stretch/>
        </p:blipFill>
        <p:spPr bwMode="auto">
          <a:xfrm>
            <a:off x="7417941" y="5170030"/>
            <a:ext cx="1015404" cy="64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2B752E89-5B98-4A8A-8B2E-23274EB56869}"/>
              </a:ext>
            </a:extLst>
          </p:cNvPr>
          <p:cNvSpPr txBox="1"/>
          <p:nvPr/>
        </p:nvSpPr>
        <p:spPr>
          <a:xfrm>
            <a:off x="1318392" y="3960961"/>
            <a:ext cx="1964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Hygienic Design</a:t>
            </a:r>
          </a:p>
        </p:txBody>
      </p:sp>
    </p:spTree>
    <p:extLst>
      <p:ext uri="{BB962C8B-B14F-4D97-AF65-F5344CB8AC3E}">
        <p14:creationId xmlns:p14="http://schemas.microsoft.com/office/powerpoint/2010/main" val="165506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 flipH="1">
            <a:off x="0" y="944143"/>
            <a:ext cx="91440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124921" y="1609481"/>
            <a:ext cx="47217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Además de los pestillos con o sin función de sujeción, este grupo incluye pestillos con ganchos o mecanismos de indexado, así como perfiles de sellado protector. Las bisagras con o sin función adicional y las bisagras con función de conmutación eléctrica también pertenecen a este grupo.</a:t>
            </a:r>
            <a:endParaRPr lang="es-CO" sz="100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319634" y="595923"/>
            <a:ext cx="871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ABATIMIENTO, ENGANCHE Y </a:t>
            </a:r>
            <a:r>
              <a:rPr lang="es-CO" sz="2400" b="1" dirty="0">
                <a:solidFill>
                  <a:srgbClr val="FF0000"/>
                </a:solidFill>
              </a:rPr>
              <a:t>CIERRE DE PUERTAS Y CUBIERTAS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4050064" y="6137451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0" y="465468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91" y="15423"/>
            <a:ext cx="1507309" cy="37682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9A657FF-E74B-4E57-BDB5-C7691DC72641}"/>
              </a:ext>
            </a:extLst>
          </p:cNvPr>
          <p:cNvSpPr txBox="1"/>
          <p:nvPr/>
        </p:nvSpPr>
        <p:spPr>
          <a:xfrm>
            <a:off x="4971545" y="1419523"/>
            <a:ext cx="3079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 A4.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Aluminio.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Zinc Fundido  a Presión.</a:t>
            </a: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7" name="Picture 16" descr="Resultado de imagen para NORMA  RoHS">
            <a:extLst>
              <a:ext uri="{FF2B5EF4-FFF2-40B4-BE49-F238E27FC236}">
                <a16:creationId xmlns:a16="http://schemas.microsoft.com/office/drawing/2014/main" id="{303B3CED-9CC8-41A1-9B78-6DE25E8B9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45" y="3600597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B34EDE1-536C-4D9A-9C41-57AB3AC4CBCB}"/>
              </a:ext>
            </a:extLst>
          </p:cNvPr>
          <p:cNvSpPr txBox="1"/>
          <p:nvPr/>
        </p:nvSpPr>
        <p:spPr>
          <a:xfrm>
            <a:off x="3139964" y="3704194"/>
            <a:ext cx="117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Cleanline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1B6B7A1-94CC-4771-8171-9B30A58AD6B4}"/>
              </a:ext>
            </a:extLst>
          </p:cNvPr>
          <p:cNvSpPr txBox="1"/>
          <p:nvPr/>
        </p:nvSpPr>
        <p:spPr>
          <a:xfrm>
            <a:off x="4319378" y="3698081"/>
            <a:ext cx="117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Ergostyle</a:t>
            </a:r>
          </a:p>
        </p:txBody>
      </p:sp>
      <p:pic>
        <p:nvPicPr>
          <p:cNvPr id="1026" name="Picture 2" descr="GN 115 Pestillos, con llave, anillo de posiciÃ³n cromado Material: ZD - Zinc fundido a presiÃ³n&lt;br /&gt;Tipo: DK - Funcionamiento con eje triangular (DK7)">
            <a:extLst>
              <a:ext uri="{FF2B5EF4-FFF2-40B4-BE49-F238E27FC236}">
                <a16:creationId xmlns:a16="http://schemas.microsoft.com/office/drawing/2014/main" id="{BF5D7C15-CB8D-42FA-BDFA-88BDA2F5C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6" t="14044" r="26544" b="13703"/>
          <a:stretch/>
        </p:blipFill>
        <p:spPr bwMode="auto">
          <a:xfrm>
            <a:off x="278036" y="4611689"/>
            <a:ext cx="617271" cy="11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N 4490 Cierres de bolas de zinc fundido a presiÃ³n Acabado: SR - Plateado, RAL 9006, acabado texturizado">
            <a:extLst>
              <a:ext uri="{FF2B5EF4-FFF2-40B4-BE49-F238E27FC236}">
                <a16:creationId xmlns:a16="http://schemas.microsoft.com/office/drawing/2014/main" id="{0B78F977-67B0-47EF-B4F0-A1048BD91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0" t="17970" r="35865" b="24979"/>
          <a:stretch/>
        </p:blipFill>
        <p:spPr bwMode="auto">
          <a:xfrm>
            <a:off x="1093960" y="4824168"/>
            <a:ext cx="364009" cy="7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N 237 Bisagras de zinc fundido a presiÃ³n o aluminio, tipo orificios pasantes avellanados o espÃ¡rrago roscado Werkstoff: ZD - Zinc fundido a presiÃ³n&lt;br /&gt;Tipo: A - 2x2 orificios para tornillos avellanados&lt;br /&gt;Acabado: CR - Acabado cromado">
            <a:extLst>
              <a:ext uri="{FF2B5EF4-FFF2-40B4-BE49-F238E27FC236}">
                <a16:creationId xmlns:a16="http://schemas.microsoft.com/office/drawing/2014/main" id="{2DFB2637-9B18-4C83-A216-2753356ED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9" t="18986" r="17253" b="19599"/>
          <a:stretch/>
        </p:blipFill>
        <p:spPr bwMode="auto">
          <a:xfrm>
            <a:off x="1591257" y="4880093"/>
            <a:ext cx="776581" cy="8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N 129.5 Bisagras de acero inoxidable, constan de tres partes">
            <a:extLst>
              <a:ext uri="{FF2B5EF4-FFF2-40B4-BE49-F238E27FC236}">
                <a16:creationId xmlns:a16="http://schemas.microsoft.com/office/drawing/2014/main" id="{1474D806-59C7-4A16-96BF-8C79954D7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5" t="15177" r="20396" b="15498"/>
          <a:stretch/>
        </p:blipFill>
        <p:spPr bwMode="auto">
          <a:xfrm>
            <a:off x="2485772" y="4843047"/>
            <a:ext cx="654192" cy="68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N 233 Bisagras de fricciÃ³n ajustable de plÃ¡stico tecnopolÃ­mero">
            <a:extLst>
              <a:ext uri="{FF2B5EF4-FFF2-40B4-BE49-F238E27FC236}">
                <a16:creationId xmlns:a16="http://schemas.microsoft.com/office/drawing/2014/main" id="{17CA1A3C-2226-4DDE-A6A4-D6D1330A4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2" t="15801" r="19173" b="18845"/>
          <a:stretch/>
        </p:blipFill>
        <p:spPr bwMode="auto">
          <a:xfrm>
            <a:off x="3301856" y="4912601"/>
            <a:ext cx="618451" cy="7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N 239.4 Bisagras de plÃ¡stico con interruptor integrado, con cable conector IdentificaciÃ³n: SL - Orificios para tornillo avellanado, interruptor a la izquierda&lt;br /&gt;Tipo: CK - Cable por la parte posterior">
            <a:extLst>
              <a:ext uri="{FF2B5EF4-FFF2-40B4-BE49-F238E27FC236}">
                <a16:creationId xmlns:a16="http://schemas.microsoft.com/office/drawing/2014/main" id="{8ACBB400-30D4-4AB0-B19F-0ECC9500B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7" r="26544" b="11688"/>
          <a:stretch/>
        </p:blipFill>
        <p:spPr bwMode="auto">
          <a:xfrm>
            <a:off x="4005867" y="4917139"/>
            <a:ext cx="774601" cy="73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N 151.2 Bisagras bloqueables de plÃ¡stico, con orificios para tornillo avellanado">
            <a:extLst>
              <a:ext uri="{FF2B5EF4-FFF2-40B4-BE49-F238E27FC236}">
                <a16:creationId xmlns:a16="http://schemas.microsoft.com/office/drawing/2014/main" id="{FD003D52-A776-4573-BB90-DC1B68FB4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2" r="8988"/>
          <a:stretch/>
        </p:blipFill>
        <p:spPr bwMode="auto">
          <a:xfrm>
            <a:off x="4836070" y="4785892"/>
            <a:ext cx="744004" cy="93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N 115 Mecanismos de bloqueo para puertas de zinc fundido a presiÃ³n, con alojamiento de la cerradura cromado, bloqueable Material: ZD - Zinc fundido a presiÃ³n&lt;br /&gt;Tipo: SCK - Funcionamiento con llave de apriete (misma cerradura)">
            <a:extLst>
              <a:ext uri="{FF2B5EF4-FFF2-40B4-BE49-F238E27FC236}">
                <a16:creationId xmlns:a16="http://schemas.microsoft.com/office/drawing/2014/main" id="{95312951-A562-4488-A7EF-8C5D921C8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3" t="16217" r="24359" b="9372"/>
          <a:stretch/>
        </p:blipFill>
        <p:spPr bwMode="auto">
          <a:xfrm>
            <a:off x="5626822" y="4747860"/>
            <a:ext cx="630648" cy="97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N 7237 Bisagras de juntas mÃºltiples, de acero inoxidable, con montaje interno con Ã¡ngulo de apertura de 180Â° Tipo: L - Escuadra de fijaciÃ³n izquierda">
            <a:extLst>
              <a:ext uri="{FF2B5EF4-FFF2-40B4-BE49-F238E27FC236}">
                <a16:creationId xmlns:a16="http://schemas.microsoft.com/office/drawing/2014/main" id="{9373ECCF-17FC-4326-910E-FBB69D42D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16217" r="6132" b="13703"/>
          <a:stretch/>
        </p:blipFill>
        <p:spPr bwMode="auto">
          <a:xfrm>
            <a:off x="6388539" y="4824168"/>
            <a:ext cx="1126630" cy="8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GN 115 Pestillos, bloqueables, revestidos de plÃ¡stico negro Tipo: LCG - Funcionamiento con empuÃ±adura de palanca (misma cerradura)&lt;br /&gt;Acabado: SW - Negro, RAL 9005, acabado texturizado">
            <a:extLst>
              <a:ext uri="{FF2B5EF4-FFF2-40B4-BE49-F238E27FC236}">
                <a16:creationId xmlns:a16="http://schemas.microsoft.com/office/drawing/2014/main" id="{6B178076-75C4-4F94-B57D-FECB9F464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t="19295" r="5514" b="21760"/>
          <a:stretch/>
        </p:blipFill>
        <p:spPr bwMode="auto">
          <a:xfrm>
            <a:off x="7552743" y="4880093"/>
            <a:ext cx="1069474" cy="7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36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>
            <a:off x="1" y="853739"/>
            <a:ext cx="9143999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858852" y="1481214"/>
            <a:ext cx="48136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Además de los pies de nivelación, este grupo incluye pernos de ojo, tuercas de ojo, anillos de carga, puntos de elevación y grilletes. También están incluidos pasadores de elevación y amortiguadores de caucho.</a:t>
            </a:r>
            <a:endParaRPr lang="es-CO" sz="100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262818" y="510686"/>
            <a:ext cx="857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ELEVACION Y AMORTIGUACION </a:t>
            </a:r>
            <a:r>
              <a:rPr lang="es-CO" sz="2400" b="1" dirty="0">
                <a:solidFill>
                  <a:srgbClr val="FF0000"/>
                </a:solidFill>
              </a:rPr>
              <a:t>CON PIES NIVELADORES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-4552" y="6157323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4050063" y="441192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4"/>
            <a:ext cx="1507309" cy="37682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E063D45-F75D-44D1-AA1C-4CE8618CE9C1}"/>
              </a:ext>
            </a:extLst>
          </p:cNvPr>
          <p:cNvSpPr txBox="1"/>
          <p:nvPr/>
        </p:nvSpPr>
        <p:spPr>
          <a:xfrm>
            <a:off x="5763216" y="1315404"/>
            <a:ext cx="30790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en Pulgadas.</a:t>
            </a: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 A4.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Aluminio.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Caucho.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Silicon.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2" name="Picture 16" descr="Resultado de imagen para NORMA  RoHS">
            <a:extLst>
              <a:ext uri="{FF2B5EF4-FFF2-40B4-BE49-F238E27FC236}">
                <a16:creationId xmlns:a16="http://schemas.microsoft.com/office/drawing/2014/main" id="{3907AC05-5B95-40A0-8D80-DD43D2544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8" y="3526897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2B752E89-5B98-4A8A-8B2E-23274EB56869}"/>
              </a:ext>
            </a:extLst>
          </p:cNvPr>
          <p:cNvSpPr txBox="1"/>
          <p:nvPr/>
        </p:nvSpPr>
        <p:spPr>
          <a:xfrm>
            <a:off x="1383128" y="3570111"/>
            <a:ext cx="1964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Hygienic Design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C3FEDB9-28AD-4FF6-B40B-D49779FCF55B}"/>
              </a:ext>
            </a:extLst>
          </p:cNvPr>
          <p:cNvSpPr txBox="1"/>
          <p:nvPr/>
        </p:nvSpPr>
        <p:spPr>
          <a:xfrm>
            <a:off x="3354823" y="3589200"/>
            <a:ext cx="64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ESD</a:t>
            </a:r>
          </a:p>
        </p:txBody>
      </p:sp>
      <p:pic>
        <p:nvPicPr>
          <p:cNvPr id="2050" name="Picture 2" descr="GN 20 Pies de nivelaciÃ³n con diseÃ±o higiÃ©nico de acero oxidable, con orificios de montaje">
            <a:extLst>
              <a:ext uri="{FF2B5EF4-FFF2-40B4-BE49-F238E27FC236}">
                <a16:creationId xmlns:a16="http://schemas.microsoft.com/office/drawing/2014/main" id="{9316E07B-850B-44E6-808A-1560B587B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/>
          <a:stretch/>
        </p:blipFill>
        <p:spPr bwMode="auto">
          <a:xfrm>
            <a:off x="714749" y="4577289"/>
            <a:ext cx="1038905" cy="12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N 342.2 Soportes de nivelaciÃ³n amortiguadores de vibraciones de acero, tipo espÃ¡rrago roscado">
            <a:extLst>
              <a:ext uri="{FF2B5EF4-FFF2-40B4-BE49-F238E27FC236}">
                <a16:creationId xmlns:a16="http://schemas.microsoft.com/office/drawing/2014/main" id="{67277F19-BFB1-450E-9E70-7635CEA96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4" t="17975" r="32283" b="12072"/>
          <a:stretch/>
        </p:blipFill>
        <p:spPr bwMode="auto">
          <a:xfrm>
            <a:off x="1753654" y="4691604"/>
            <a:ext cx="647972" cy="114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N 448 Terminales de plÃ¡stico roscadas para tubos, tipo cuadrado con inserto moldeado">
            <a:extLst>
              <a:ext uri="{FF2B5EF4-FFF2-40B4-BE49-F238E27FC236}">
                <a16:creationId xmlns:a16="http://schemas.microsoft.com/office/drawing/2014/main" id="{477A26B9-C8F0-44B9-9BEE-84AEFD0C4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7" t="23929" r="30248" b="29922"/>
          <a:stretch/>
        </p:blipFill>
        <p:spPr bwMode="auto">
          <a:xfrm>
            <a:off x="2546386" y="5281084"/>
            <a:ext cx="500189" cy="55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N 581 Perno de ojo de elevaciÃ³n de seguridad giratorios, de acero">
            <a:extLst>
              <a:ext uri="{FF2B5EF4-FFF2-40B4-BE49-F238E27FC236}">
                <a16:creationId xmlns:a16="http://schemas.microsoft.com/office/drawing/2014/main" id="{CB79E58E-1534-40F2-8E81-D81FFA472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8" t="15897" r="20343" b="25520"/>
          <a:stretch/>
        </p:blipFill>
        <p:spPr bwMode="auto">
          <a:xfrm>
            <a:off x="3135125" y="5010546"/>
            <a:ext cx="740716" cy="8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N 451.2 Soportes aisladores de vibraciÃ³n, de tipo cilÃ­ndrico, con componentes de acero inoxidable">
            <a:extLst>
              <a:ext uri="{FF2B5EF4-FFF2-40B4-BE49-F238E27FC236}">
                <a16:creationId xmlns:a16="http://schemas.microsoft.com/office/drawing/2014/main" id="{8D38809D-5C7E-464F-934E-41B98D343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8" t="21767" r="16045" b="21770"/>
          <a:stretch/>
        </p:blipFill>
        <p:spPr bwMode="auto">
          <a:xfrm>
            <a:off x="3958739" y="5226180"/>
            <a:ext cx="740716" cy="6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N 580 Pernos de ojo de elevaciÃ³n de acero">
            <a:extLst>
              <a:ext uri="{FF2B5EF4-FFF2-40B4-BE49-F238E27FC236}">
                <a16:creationId xmlns:a16="http://schemas.microsoft.com/office/drawing/2014/main" id="{2BD11433-CEEE-4877-BA3B-D1988FC7B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8" t="6629" r="25012" b="9742"/>
          <a:stretch/>
        </p:blipFill>
        <p:spPr bwMode="auto">
          <a:xfrm>
            <a:off x="4791792" y="4932099"/>
            <a:ext cx="517384" cy="90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M 100 Soporte de vibraciÃ³n Â«Mighty MountÂ»â¢ de servicio pesado, con espÃ¡rrago roscado">
            <a:extLst>
              <a:ext uri="{FF2B5EF4-FFF2-40B4-BE49-F238E27FC236}">
                <a16:creationId xmlns:a16="http://schemas.microsoft.com/office/drawing/2014/main" id="{4256C4B2-65D6-4E68-B9D8-74B0471D0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954" r="20961" b="8675"/>
          <a:stretch/>
        </p:blipFill>
        <p:spPr bwMode="auto">
          <a:xfrm>
            <a:off x="5370137" y="4818489"/>
            <a:ext cx="709981" cy="102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WN 9100 Soportes de nivelaciÃ³n con base de nylon &quot;NY-LEVÂ®&quot; de acero, tipo con espÃ¡rrago, sin agujeros para tornillos tirafondos">
            <a:extLst>
              <a:ext uri="{FF2B5EF4-FFF2-40B4-BE49-F238E27FC236}">
                <a16:creationId xmlns:a16="http://schemas.microsoft.com/office/drawing/2014/main" id="{4DA8DE36-870F-4688-984D-B25404905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t="8792" r="25012" b="8674"/>
          <a:stretch/>
        </p:blipFill>
        <p:spPr bwMode="auto">
          <a:xfrm>
            <a:off x="6249853" y="4691604"/>
            <a:ext cx="647973" cy="114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NSM Soportes de nivelaciÃ³n antideslizantes de acero Â«Snap-LockÂ»â¢, tipo zÃ³calo roscado">
            <a:extLst>
              <a:ext uri="{FF2B5EF4-FFF2-40B4-BE49-F238E27FC236}">
                <a16:creationId xmlns:a16="http://schemas.microsoft.com/office/drawing/2014/main" id="{FFF9637B-947B-469D-BD35-C996E7253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2" t="32608" r="30606" b="25144"/>
          <a:stretch/>
        </p:blipFill>
        <p:spPr bwMode="auto">
          <a:xfrm>
            <a:off x="7074926" y="5353694"/>
            <a:ext cx="455597" cy="4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GN 5862 Ganchos de carga giratorios de acero">
            <a:extLst>
              <a:ext uri="{FF2B5EF4-FFF2-40B4-BE49-F238E27FC236}">
                <a16:creationId xmlns:a16="http://schemas.microsoft.com/office/drawing/2014/main" id="{3CC86D47-D794-4311-8182-66BFECF52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5" t="6629" r="29369" b="5039"/>
          <a:stretch/>
        </p:blipFill>
        <p:spPr bwMode="auto">
          <a:xfrm>
            <a:off x="7707623" y="4718415"/>
            <a:ext cx="495728" cy="112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96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 flipH="1">
            <a:off x="0" y="944143"/>
            <a:ext cx="91440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124921" y="1609481"/>
            <a:ext cx="4721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Además de las mirillas de nivel de aceite y los indicadores de nivel de aceite, este grupo incluye tapones rosca-dos, tapones de sellado, válvulas de drenado de aceite, filtros de ventilación y válvulas de ventilación.</a:t>
            </a:r>
            <a:endParaRPr lang="es-CO" sz="90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319634" y="595923"/>
            <a:ext cx="871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CONTROL, DESFOGUE Y </a:t>
            </a:r>
            <a:r>
              <a:rPr lang="es-CO" sz="2400" b="1" dirty="0">
                <a:solidFill>
                  <a:srgbClr val="FF0000"/>
                </a:solidFill>
              </a:rPr>
              <a:t>SELLADO DE LIQUIDOS Y GASES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4050064" y="6137451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0" y="465468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91" y="15423"/>
            <a:ext cx="1507309" cy="37682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9A657FF-E74B-4E57-BDB5-C7691DC72641}"/>
              </a:ext>
            </a:extLst>
          </p:cNvPr>
          <p:cNvSpPr txBox="1"/>
          <p:nvPr/>
        </p:nvSpPr>
        <p:spPr>
          <a:xfrm>
            <a:off x="4971545" y="1419523"/>
            <a:ext cx="3079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en Pulgadas.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Aluminio.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Latón.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Zinc Fundido  a Presión.</a:t>
            </a: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7" name="Picture 16" descr="Resultado de imagen para NORMA  RoHS">
            <a:extLst>
              <a:ext uri="{FF2B5EF4-FFF2-40B4-BE49-F238E27FC236}">
                <a16:creationId xmlns:a16="http://schemas.microsoft.com/office/drawing/2014/main" id="{303B3CED-9CC8-41A1-9B78-6DE25E8B9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45" y="3600597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B1B6B7A1-94CC-4771-8171-9B30A58AD6B4}"/>
              </a:ext>
            </a:extLst>
          </p:cNvPr>
          <p:cNvSpPr txBox="1"/>
          <p:nvPr/>
        </p:nvSpPr>
        <p:spPr>
          <a:xfrm>
            <a:off x="1306358" y="3690137"/>
            <a:ext cx="71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ATEX</a:t>
            </a:r>
          </a:p>
        </p:txBody>
      </p:sp>
      <p:pic>
        <p:nvPicPr>
          <p:cNvPr id="3074" name="Picture 2" descr="GN 743 Mirillas de nivel de lÃ­quido, de aluminio, con vidrio natural, resistentes a temperaturas de hasta 212 Â°F (100 Â°C) Tipo: A - con rejilla de contraste, sin mecanizar">
            <a:extLst>
              <a:ext uri="{FF2B5EF4-FFF2-40B4-BE49-F238E27FC236}">
                <a16:creationId xmlns:a16="http://schemas.microsoft.com/office/drawing/2014/main" id="{3EF657E5-347E-4219-84DF-40707F45D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9" t="28254" r="23741" b="28187"/>
          <a:stretch/>
        </p:blipFill>
        <p:spPr bwMode="auto">
          <a:xfrm>
            <a:off x="689848" y="5050403"/>
            <a:ext cx="737798" cy="6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N 743.8 Mirillas de nivel de lÃ­quido de latÃ³n, con vidrio de seguridad templado (ESG), roscas BSPT o NPT">
            <a:extLst>
              <a:ext uri="{FF2B5EF4-FFF2-40B4-BE49-F238E27FC236}">
                <a16:creationId xmlns:a16="http://schemas.microsoft.com/office/drawing/2014/main" id="{C5CA647E-0CB3-47A7-BAB9-391B69C3B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4" t="23206" r="21818" b="20782"/>
          <a:stretch/>
        </p:blipFill>
        <p:spPr bwMode="auto">
          <a:xfrm>
            <a:off x="1517774" y="5048394"/>
            <a:ext cx="664464" cy="6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N 546.1 Mirillas de nivel de lÃ­quido de plÃ¡stico con forma de domo de plÃ¡stico tecnopolÃ­mero, resistentes a 212 ËF (100 ËC) ">
            <a:extLst>
              <a:ext uri="{FF2B5EF4-FFF2-40B4-BE49-F238E27FC236}">
                <a16:creationId xmlns:a16="http://schemas.microsoft.com/office/drawing/2014/main" id="{77C4F0A6-074C-4493-B444-724961A0B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3" t="26401" r="26544" b="29113"/>
          <a:stretch/>
        </p:blipFill>
        <p:spPr bwMode="auto">
          <a:xfrm>
            <a:off x="2310239" y="4985769"/>
            <a:ext cx="713165" cy="6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N 650 Indicadores de nivel de lÃ­quidos de columna de plÃ¡stico ">
            <a:extLst>
              <a:ext uri="{FF2B5EF4-FFF2-40B4-BE49-F238E27FC236}">
                <a16:creationId xmlns:a16="http://schemas.microsoft.com/office/drawing/2014/main" id="{7FB7DC98-CD33-4D83-ACB8-EB1E7A60B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t="4262" r="41159" b="5220"/>
          <a:stretch/>
        </p:blipFill>
        <p:spPr bwMode="auto">
          <a:xfrm>
            <a:off x="3151405" y="4636548"/>
            <a:ext cx="285566" cy="103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N 740 Tapones de drenaje de aceite de plÃ¡stico, rojos, con sÃ­mbolo de drenaje DIN">
            <a:extLst>
              <a:ext uri="{FF2B5EF4-FFF2-40B4-BE49-F238E27FC236}">
                <a16:creationId xmlns:a16="http://schemas.microsoft.com/office/drawing/2014/main" id="{B3C16EA2-C958-4AF2-8ADF-7A70ECBD9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6" t="27765" r="27165" b="31612"/>
          <a:stretch/>
        </p:blipFill>
        <p:spPr bwMode="auto">
          <a:xfrm>
            <a:off x="3627642" y="5048394"/>
            <a:ext cx="655454" cy="61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N 552 Respiraderos de llenado de plÃ¡stico, con o sin protecciÃ³n antisalpicaduras ">
            <a:extLst>
              <a:ext uri="{FF2B5EF4-FFF2-40B4-BE49-F238E27FC236}">
                <a16:creationId xmlns:a16="http://schemas.microsoft.com/office/drawing/2014/main" id="{124243A5-4AD2-402F-B4B2-6731C9581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4" t="25474" r="30074" b="31931"/>
          <a:stretch/>
        </p:blipFill>
        <p:spPr bwMode="auto">
          <a:xfrm>
            <a:off x="4473767" y="5052736"/>
            <a:ext cx="576315" cy="61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EN 655 Indicadores de flujo de plÃ¡stico, con rotor">
            <a:extLst>
              <a:ext uri="{FF2B5EF4-FFF2-40B4-BE49-F238E27FC236}">
                <a16:creationId xmlns:a16="http://schemas.microsoft.com/office/drawing/2014/main" id="{6359C920-99DF-49AC-A698-C6A755A7B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31488" r="11195" b="24712"/>
          <a:stretch/>
        </p:blipFill>
        <p:spPr bwMode="auto">
          <a:xfrm>
            <a:off x="5204695" y="5192187"/>
            <a:ext cx="809204" cy="46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GN 7404 Tapones de ecualizaciÃ³n de presiÃ³n de aluminio, repelentes al aceite / agua">
            <a:extLst>
              <a:ext uri="{FF2B5EF4-FFF2-40B4-BE49-F238E27FC236}">
                <a16:creationId xmlns:a16="http://schemas.microsoft.com/office/drawing/2014/main" id="{41B1700F-12E5-4353-8F2E-1E4958073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2" t="16218" r="15091" b="19599"/>
          <a:stretch/>
        </p:blipFill>
        <p:spPr bwMode="auto">
          <a:xfrm>
            <a:off x="6183327" y="5040682"/>
            <a:ext cx="655454" cy="6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GN 880.1 Conectores para vÃ¡lvulas de drenaje de aceite GN 880 Tipo: C - Conector 90Â°">
            <a:extLst>
              <a:ext uri="{FF2B5EF4-FFF2-40B4-BE49-F238E27FC236}">
                <a16:creationId xmlns:a16="http://schemas.microsoft.com/office/drawing/2014/main" id="{A028B615-C050-4145-8056-E22FC5490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28277" r="4980" b="28128"/>
          <a:stretch/>
        </p:blipFill>
        <p:spPr bwMode="auto">
          <a:xfrm>
            <a:off x="7008209" y="5189649"/>
            <a:ext cx="879855" cy="46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9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>
            <a:off x="1" y="853739"/>
            <a:ext cx="9143999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858852" y="1419601"/>
            <a:ext cx="49043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Este grupo incluye articulaciones universales, ejes con articulaciones universales, así como cabezales con rótulas angulares, articulaciones de horquilla y cabezas de horquilla. También se incluyen rotulas angulares, rótulas y acoplamientos de ajuste rápido.</a:t>
            </a:r>
            <a:endParaRPr lang="es-CO" sz="90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64736" y="510686"/>
            <a:ext cx="892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MOVIMIENTO, TRASNFERENCIA Y </a:t>
            </a:r>
            <a:r>
              <a:rPr lang="es-CO" sz="2400" b="1" dirty="0">
                <a:solidFill>
                  <a:srgbClr val="FF0000"/>
                </a:solidFill>
              </a:rPr>
              <a:t>CONEXIÓN CON FLECHAS Y JUNTAS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-4552" y="6157323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4050063" y="441192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4"/>
            <a:ext cx="1507309" cy="37682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E063D45-F75D-44D1-AA1C-4CE8618CE9C1}"/>
              </a:ext>
            </a:extLst>
          </p:cNvPr>
          <p:cNvSpPr txBox="1"/>
          <p:nvPr/>
        </p:nvSpPr>
        <p:spPr>
          <a:xfrm>
            <a:off x="5763216" y="1315404"/>
            <a:ext cx="30790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en Pulgadas.</a:t>
            </a: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Aluminio.</a:t>
            </a: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2" name="Picture 16" descr="Resultado de imagen para NORMA  RoHS">
            <a:extLst>
              <a:ext uri="{FF2B5EF4-FFF2-40B4-BE49-F238E27FC236}">
                <a16:creationId xmlns:a16="http://schemas.microsoft.com/office/drawing/2014/main" id="{3907AC05-5B95-40A0-8D80-DD43D2544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8" y="3526897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IN 808 Juntas universales con cojinete de fricciÃ³n, acero inoxidable">
            <a:extLst>
              <a:ext uri="{FF2B5EF4-FFF2-40B4-BE49-F238E27FC236}">
                <a16:creationId xmlns:a16="http://schemas.microsoft.com/office/drawing/2014/main" id="{151E7A62-756B-4C54-819A-B17D39B7F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9501" r="4523" b="22412"/>
          <a:stretch/>
        </p:blipFill>
        <p:spPr bwMode="auto">
          <a:xfrm>
            <a:off x="609063" y="4980357"/>
            <a:ext cx="1236986" cy="78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N 808.2 Ejes de articulaciÃ³n universal de acero con cojinete de fricciÃ³n, con compensaciÃ³n longitudinal">
            <a:extLst>
              <a:ext uri="{FF2B5EF4-FFF2-40B4-BE49-F238E27FC236}">
                <a16:creationId xmlns:a16="http://schemas.microsoft.com/office/drawing/2014/main" id="{2FB43830-CA1C-4E30-9A30-B610BD3B3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t="29418" r="4016" b="27780"/>
          <a:stretch/>
        </p:blipFill>
        <p:spPr bwMode="auto">
          <a:xfrm>
            <a:off x="1957402" y="4980357"/>
            <a:ext cx="1343278" cy="61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N 648.2 Acero zincado, cabezas de rÃ³tula  con perno roscado">
            <a:extLst>
              <a:ext uri="{FF2B5EF4-FFF2-40B4-BE49-F238E27FC236}">
                <a16:creationId xmlns:a16="http://schemas.microsoft.com/office/drawing/2014/main" id="{EA15E107-61CA-47D6-BCFC-0B6D5070B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1" t="27606" r="14344" b="25127"/>
          <a:stretch/>
        </p:blipFill>
        <p:spPr bwMode="auto">
          <a:xfrm>
            <a:off x="3311034" y="4980357"/>
            <a:ext cx="950479" cy="6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N 71752 Medidas en pulgadas, articulaciÃ³n de horquilla de acero inoxidable, tipo trinchete simple">
            <a:extLst>
              <a:ext uri="{FF2B5EF4-FFF2-40B4-BE49-F238E27FC236}">
                <a16:creationId xmlns:a16="http://schemas.microsoft.com/office/drawing/2014/main" id="{8768246F-9D88-472D-84DE-08627D3AE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133" r="4523" b="15521"/>
          <a:stretch/>
        </p:blipFill>
        <p:spPr bwMode="auto">
          <a:xfrm>
            <a:off x="4388150" y="5035799"/>
            <a:ext cx="742441" cy="5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IN 71802 RÃ³tulas angulares de acero inoxidable, con vÃ¡stago roscado">
            <a:extLst>
              <a:ext uri="{FF2B5EF4-FFF2-40B4-BE49-F238E27FC236}">
                <a16:creationId xmlns:a16="http://schemas.microsoft.com/office/drawing/2014/main" id="{134D1994-391A-4699-98DE-9C23FC883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t="23246" r="11692" b="32268"/>
          <a:stretch/>
        </p:blipFill>
        <p:spPr bwMode="auto">
          <a:xfrm>
            <a:off x="5287976" y="5046803"/>
            <a:ext cx="950479" cy="54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GN 240.2 Acoplamientos de ajuste rÃ¡pido, con compensaciÃ³n de Ã¡ngulo o radial">
            <a:extLst>
              <a:ext uri="{FF2B5EF4-FFF2-40B4-BE49-F238E27FC236}">
                <a16:creationId xmlns:a16="http://schemas.microsoft.com/office/drawing/2014/main" id="{86B50AB1-3C54-495E-A3C2-E1D4C15C6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t="23781" r="9116" b="23700"/>
          <a:stretch/>
        </p:blipFill>
        <p:spPr bwMode="auto">
          <a:xfrm>
            <a:off x="6451403" y="5064288"/>
            <a:ext cx="814764" cy="52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GLRSW Cojinetes esfÃ©ricos simples de acero inoxidable, serie Â«KÂ»">
            <a:extLst>
              <a:ext uri="{FF2B5EF4-FFF2-40B4-BE49-F238E27FC236}">
                <a16:creationId xmlns:a16="http://schemas.microsoft.com/office/drawing/2014/main" id="{068C7108-27FC-48AF-8AEE-5874FE446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8" t="31344" r="22815" b="22412"/>
          <a:stretch/>
        </p:blipFill>
        <p:spPr bwMode="auto">
          <a:xfrm>
            <a:off x="7554691" y="4936084"/>
            <a:ext cx="741903" cy="64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275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 flipH="1">
            <a:off x="0" y="944143"/>
            <a:ext cx="91440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124921" y="1520434"/>
            <a:ext cx="47217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Este grupo incluye elementos conectores de tubos, conectores de perfil, montajes de abrazaderas, así como tubos y varillas. Pueden generar montajes de tubos/conectores de abrazadera que se bloquean por fricción, pueden desconectarse tan frecuentemente como se desee y, en consecuencia, son muy flexibles.</a:t>
            </a:r>
            <a:endParaRPr lang="es-CO" sz="80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319634" y="595923"/>
            <a:ext cx="871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CONEXIÓN, ENSAMBLE Y SUJECION </a:t>
            </a:r>
            <a:r>
              <a:rPr lang="es-CO" sz="2400" b="1" dirty="0">
                <a:solidFill>
                  <a:srgbClr val="FF0000"/>
                </a:solidFill>
              </a:rPr>
              <a:t>CON ABRAZADERAS Y BRIDAS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4050064" y="6137451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0" y="465468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91" y="15423"/>
            <a:ext cx="1507309" cy="37682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9A657FF-E74B-4E57-BDB5-C7691DC72641}"/>
              </a:ext>
            </a:extLst>
          </p:cNvPr>
          <p:cNvSpPr txBox="1"/>
          <p:nvPr/>
        </p:nvSpPr>
        <p:spPr>
          <a:xfrm>
            <a:off x="4971545" y="1419523"/>
            <a:ext cx="3079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en Pulgadas.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Universal.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Aluminio.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Latón.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7" name="Picture 16" descr="Resultado de imagen para NORMA  RoHS">
            <a:extLst>
              <a:ext uri="{FF2B5EF4-FFF2-40B4-BE49-F238E27FC236}">
                <a16:creationId xmlns:a16="http://schemas.microsoft.com/office/drawing/2014/main" id="{303B3CED-9CC8-41A1-9B78-6DE25E8B9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45" y="3600597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C524D754-CEBD-4F95-9A0C-BFE676D168C9}"/>
              </a:ext>
            </a:extLst>
          </p:cNvPr>
          <p:cNvSpPr txBox="1"/>
          <p:nvPr/>
        </p:nvSpPr>
        <p:spPr>
          <a:xfrm>
            <a:off x="4846624" y="3689672"/>
            <a:ext cx="117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Ergostyle</a:t>
            </a:r>
          </a:p>
        </p:txBody>
      </p:sp>
      <p:pic>
        <p:nvPicPr>
          <p:cNvPr id="1026" name="Picture 2" descr="GN 131 Abrazaderas de conectores de dos vÃ­as, aluminio">
            <a:extLst>
              <a:ext uri="{FF2B5EF4-FFF2-40B4-BE49-F238E27FC236}">
                <a16:creationId xmlns:a16="http://schemas.microsoft.com/office/drawing/2014/main" id="{D2B92F09-66B7-49F3-AABF-FB2AA1DC6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t="24111" r="12226" b="24297"/>
          <a:stretch/>
        </p:blipFill>
        <p:spPr bwMode="auto">
          <a:xfrm>
            <a:off x="319634" y="4972354"/>
            <a:ext cx="1056012" cy="74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N 132.5 Abrazaderas para conectores de dos vÃ­as de acero inoxidable">
            <a:extLst>
              <a:ext uri="{FF2B5EF4-FFF2-40B4-BE49-F238E27FC236}">
                <a16:creationId xmlns:a16="http://schemas.microsoft.com/office/drawing/2014/main" id="{81A632A6-31BB-4372-9E2B-1ED3654B8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t="27337" r="11099" b="21275"/>
          <a:stretch/>
        </p:blipFill>
        <p:spPr bwMode="auto">
          <a:xfrm>
            <a:off x="1536170" y="4972352"/>
            <a:ext cx="1107842" cy="74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N 145 Abrazaderas para conectores con bridas, acero inoxidable ">
            <a:extLst>
              <a:ext uri="{FF2B5EF4-FFF2-40B4-BE49-F238E27FC236}">
                <a16:creationId xmlns:a16="http://schemas.microsoft.com/office/drawing/2014/main" id="{A9AF410D-5B7F-4270-AC23-74F93A6B7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0" t="18986" r="14164" b="12772"/>
          <a:stretch/>
        </p:blipFill>
        <p:spPr bwMode="auto">
          <a:xfrm>
            <a:off x="2804536" y="4875894"/>
            <a:ext cx="966072" cy="93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N 600 Bloques de cruz, para ejes cuadrados o redondos, con o sin palancas ajustables">
            <a:extLst>
              <a:ext uri="{FF2B5EF4-FFF2-40B4-BE49-F238E27FC236}">
                <a16:creationId xmlns:a16="http://schemas.microsoft.com/office/drawing/2014/main" id="{B2377234-931E-4B4A-A27D-55BD1BBB1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3" t="13994" r="14085" b="16497"/>
          <a:stretch/>
        </p:blipFill>
        <p:spPr bwMode="auto">
          <a:xfrm>
            <a:off x="3931131" y="4753454"/>
            <a:ext cx="966073" cy="99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N 762 Varillas de ajuste, de acero inoxidable, con caras planas roscadas y fresadas">
            <a:extLst>
              <a:ext uri="{FF2B5EF4-FFF2-40B4-BE49-F238E27FC236}">
                <a16:creationId xmlns:a16="http://schemas.microsoft.com/office/drawing/2014/main" id="{1610A320-8C96-4689-9F27-344CCFC11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9799" r="5205" b="22046"/>
          <a:stretch/>
        </p:blipFill>
        <p:spPr bwMode="auto">
          <a:xfrm>
            <a:off x="4971545" y="4976845"/>
            <a:ext cx="1120358" cy="63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N 505 Abrazadera sencilla con varilla para rieles de guÃ­a laterales cÃ³nicos">
            <a:extLst>
              <a:ext uri="{FF2B5EF4-FFF2-40B4-BE49-F238E27FC236}">
                <a16:creationId xmlns:a16="http://schemas.microsoft.com/office/drawing/2014/main" id="{228D10EE-00D3-4F43-A439-2B45E994C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t="32540" r="12928" b="27026"/>
          <a:stretch/>
        </p:blipFill>
        <p:spPr bwMode="auto">
          <a:xfrm>
            <a:off x="6166244" y="4962258"/>
            <a:ext cx="1213423" cy="6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N 784 Abrazaderas de montaje de aluminio con rÃ³tula giratoria Tipo: A - Bola con rosca hembra&lt;br /&gt;IdentificaciÃ³n nÃºm.: 1 - SujeciÃ³n con manija ajustable">
            <a:extLst>
              <a:ext uri="{FF2B5EF4-FFF2-40B4-BE49-F238E27FC236}">
                <a16:creationId xmlns:a16="http://schemas.microsoft.com/office/drawing/2014/main" id="{CB2C3FE6-4E17-442F-B72B-99F5620D9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 t="24547" r="11383" b="22046"/>
          <a:stretch/>
        </p:blipFill>
        <p:spPr bwMode="auto">
          <a:xfrm>
            <a:off x="7454008" y="4972352"/>
            <a:ext cx="980725" cy="6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07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>
            <a:off x="1" y="853739"/>
            <a:ext cx="9143999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1122812" y="1049047"/>
            <a:ext cx="49043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Además de las guías telescópicas, cojinetes de bola lineales y sistemas de rieles de guía lineales, este grupo incluye unidades corredizas ajustables, actuadores lineales y conectores de actuadores lineales. Los montajes de rieles de rodillo y de bola, rieles guía y unidades de transferencia de bolas también pertenecen a este grupo</a:t>
            </a:r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s-CO" sz="90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64736" y="510686"/>
            <a:ext cx="892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AJUSTE Y MOVIMIENTO CON </a:t>
            </a:r>
            <a:r>
              <a:rPr lang="es-CO" sz="2400" b="1" dirty="0">
                <a:solidFill>
                  <a:srgbClr val="FF0000"/>
                </a:solidFill>
              </a:rPr>
              <a:t>GUIAS, HUSILLOS Y BALINERAS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-4552" y="6157323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4050063" y="441192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4"/>
            <a:ext cx="1507309" cy="37682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E063D45-F75D-44D1-AA1C-4CE8618CE9C1}"/>
              </a:ext>
            </a:extLst>
          </p:cNvPr>
          <p:cNvSpPr txBox="1"/>
          <p:nvPr/>
        </p:nvSpPr>
        <p:spPr>
          <a:xfrm>
            <a:off x="6336401" y="1322368"/>
            <a:ext cx="2304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en Pulgadas.</a:t>
            </a: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Aluminio.</a:t>
            </a: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2" name="Picture 16" descr="Resultado de imagen para NORMA  RoHS">
            <a:extLst>
              <a:ext uri="{FF2B5EF4-FFF2-40B4-BE49-F238E27FC236}">
                <a16:creationId xmlns:a16="http://schemas.microsoft.com/office/drawing/2014/main" id="{3907AC05-5B95-40A0-8D80-DD43D2544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8" y="3526897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N 1440 GuÃ­as telescÃ³picas de acero, con extensiÃ³n completa, capacidad de carga de hasta 697 lbf">
            <a:extLst>
              <a:ext uri="{FF2B5EF4-FFF2-40B4-BE49-F238E27FC236}">
                <a16:creationId xmlns:a16="http://schemas.microsoft.com/office/drawing/2014/main" id="{9C2A8D71-767D-41E5-B237-DDCF85487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28254" b="28496"/>
          <a:stretch/>
        </p:blipFill>
        <p:spPr bwMode="auto">
          <a:xfrm>
            <a:off x="291313" y="4920541"/>
            <a:ext cx="1215996" cy="61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N 2424 Carros de rodillos, aluminio o acero, medidas mÃ©tricas, para rieles de guÃ­as de rodillo GN 2422 Tipo: N - Carro de rodillos normal, disposiciÃ³n central&lt;br /&gt;VersiÃ³n: U - con junta de fricciÃ³n para riel de cojinetes flotantes (riel en U)">
            <a:extLst>
              <a:ext uri="{FF2B5EF4-FFF2-40B4-BE49-F238E27FC236}">
                <a16:creationId xmlns:a16="http://schemas.microsoft.com/office/drawing/2014/main" id="{74D6C756-ACBB-4987-8950-E0B5E31DC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31343" r="7985" b="25245"/>
          <a:stretch/>
        </p:blipFill>
        <p:spPr bwMode="auto">
          <a:xfrm>
            <a:off x="1699328" y="4847605"/>
            <a:ext cx="1286633" cy="69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N 900 Unidades corredizas ajustables, aluminio">
            <a:extLst>
              <a:ext uri="{FF2B5EF4-FFF2-40B4-BE49-F238E27FC236}">
                <a16:creationId xmlns:a16="http://schemas.microsoft.com/office/drawing/2014/main" id="{FB92FF65-3FA3-440F-A8A1-6890F3D32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28255" r="1861" b="21769"/>
          <a:stretch/>
        </p:blipFill>
        <p:spPr bwMode="auto">
          <a:xfrm>
            <a:off x="3083065" y="4735531"/>
            <a:ext cx="1488935" cy="7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N 509.1 Unidades de transferencia con bola de alta resistencia, de acero y acero inoxidable">
            <a:extLst>
              <a:ext uri="{FF2B5EF4-FFF2-40B4-BE49-F238E27FC236}">
                <a16:creationId xmlns:a16="http://schemas.microsoft.com/office/drawing/2014/main" id="{178F3887-24AF-4E25-BD03-4B5DD6A81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t="23003" r="23741" b="27877"/>
          <a:stretch/>
        </p:blipFill>
        <p:spPr bwMode="auto">
          <a:xfrm>
            <a:off x="4669104" y="4847605"/>
            <a:ext cx="614996" cy="5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N 753 Rodillos guÃ­a">
            <a:extLst>
              <a:ext uri="{FF2B5EF4-FFF2-40B4-BE49-F238E27FC236}">
                <a16:creationId xmlns:a16="http://schemas.microsoft.com/office/drawing/2014/main" id="{721E0A6C-595A-423E-B6C0-FD0125201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3929" r="9221" b="20807"/>
          <a:stretch/>
        </p:blipFill>
        <p:spPr bwMode="auto">
          <a:xfrm>
            <a:off x="5381204" y="4789250"/>
            <a:ext cx="955197" cy="64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N 900.3 Juegos de conexiÃ³n X-Z, de aluminio ">
            <a:extLst>
              <a:ext uri="{FF2B5EF4-FFF2-40B4-BE49-F238E27FC236}">
                <a16:creationId xmlns:a16="http://schemas.microsoft.com/office/drawing/2014/main" id="{BD114F0B-B594-402B-854C-B584A5128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5085" r="4587" b="4122"/>
          <a:stretch/>
        </p:blipFill>
        <p:spPr bwMode="auto">
          <a:xfrm>
            <a:off x="6510040" y="4628948"/>
            <a:ext cx="906309" cy="9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N 132.2 Abrazaderas para conectores de dos vÃ­as de actuadores lineales, aluminio, para sistema de actuaciÃ³n lineal de dos vÃ­as">
            <a:extLst>
              <a:ext uri="{FF2B5EF4-FFF2-40B4-BE49-F238E27FC236}">
                <a16:creationId xmlns:a16="http://schemas.microsoft.com/office/drawing/2014/main" id="{6B255AE2-1E2A-436C-AD96-5C2F051A0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26092" r="12002" b="25245"/>
          <a:stretch/>
        </p:blipFill>
        <p:spPr bwMode="auto">
          <a:xfrm>
            <a:off x="7589988" y="4834802"/>
            <a:ext cx="906309" cy="5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4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 flipH="1">
            <a:off x="0" y="944143"/>
            <a:ext cx="91440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192187" y="1925497"/>
            <a:ext cx="4721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Este grupo contiene imanes en la forma de discos o varillas, así como imanes de tipo botón e imanes con forma en U, imanes adhesivos y tornillos con un inserto de imán e imanes crudos.</a:t>
            </a:r>
            <a:endParaRPr lang="es-CO" sz="70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319634" y="595923"/>
            <a:ext cx="871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CONEXIÓN, ENSAMBLE Y SUJECION </a:t>
            </a:r>
            <a:r>
              <a:rPr lang="es-CO" sz="2400" b="1" dirty="0">
                <a:solidFill>
                  <a:srgbClr val="FF0000"/>
                </a:solidFill>
              </a:rPr>
              <a:t>CON ABRAZADERAS Y BRIDAS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4050064" y="6137451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0" y="465468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91" y="15423"/>
            <a:ext cx="1507309" cy="37682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9A657FF-E74B-4E57-BDB5-C7691DC72641}"/>
              </a:ext>
            </a:extLst>
          </p:cNvPr>
          <p:cNvSpPr txBox="1"/>
          <p:nvPr/>
        </p:nvSpPr>
        <p:spPr>
          <a:xfrm>
            <a:off x="5057522" y="1519898"/>
            <a:ext cx="30790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en Pulgadas.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Universal.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Aluminio, Níquel, Cobalto.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Ferrita Dura.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Neodimio, Hierro, Boro.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Samario, Cobalto.</a:t>
            </a: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7" name="Picture 16" descr="Resultado de imagen para NORMA  RoHS">
            <a:extLst>
              <a:ext uri="{FF2B5EF4-FFF2-40B4-BE49-F238E27FC236}">
                <a16:creationId xmlns:a16="http://schemas.microsoft.com/office/drawing/2014/main" id="{303B3CED-9CC8-41A1-9B78-6DE25E8B9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45" y="3600597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N 50.4 Imanes de retenciÃ³n de acero, con forma de disco, con orificio">
            <a:extLst>
              <a:ext uri="{FF2B5EF4-FFF2-40B4-BE49-F238E27FC236}">
                <a16:creationId xmlns:a16="http://schemas.microsoft.com/office/drawing/2014/main" id="{838733E9-3FE1-4DA1-ADFA-6196F3FB6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7215" r="16326" b="15316"/>
          <a:stretch/>
        </p:blipFill>
        <p:spPr bwMode="auto">
          <a:xfrm>
            <a:off x="695914" y="4930847"/>
            <a:ext cx="801113" cy="7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N 54.1 Imanes de retenciÃ³n de latÃ³n, con forma cilÃ­ndrica, acabado liso">
            <a:extLst>
              <a:ext uri="{FF2B5EF4-FFF2-40B4-BE49-F238E27FC236}">
                <a16:creationId xmlns:a16="http://schemas.microsoft.com/office/drawing/2014/main" id="{06972103-5859-49A1-883B-F982C042C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8" t="24779" r="24668" b="24697"/>
          <a:stretch/>
        </p:blipFill>
        <p:spPr bwMode="auto">
          <a:xfrm>
            <a:off x="1626499" y="5117737"/>
            <a:ext cx="566444" cy="59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N 60 Imanes tipo botÃ³n de acero, con orificio pasante">
            <a:extLst>
              <a:ext uri="{FF2B5EF4-FFF2-40B4-BE49-F238E27FC236}">
                <a16:creationId xmlns:a16="http://schemas.microsoft.com/office/drawing/2014/main" id="{FA47DE8F-4118-4F34-8FE4-0D09B6A6F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9" t="23051" r="24205" b="23504"/>
          <a:stretch/>
        </p:blipFill>
        <p:spPr bwMode="auto">
          <a:xfrm>
            <a:off x="2310277" y="4909577"/>
            <a:ext cx="768744" cy="8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N 58 Imanes de olla de acero con agujero pasante">
            <a:extLst>
              <a:ext uri="{FF2B5EF4-FFF2-40B4-BE49-F238E27FC236}">
                <a16:creationId xmlns:a16="http://schemas.microsoft.com/office/drawing/2014/main" id="{4011BB10-4140-4108-9455-9F50A1CB3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2" t="25474" r="20652" b="20341"/>
          <a:stretch/>
        </p:blipFill>
        <p:spPr bwMode="auto">
          <a:xfrm>
            <a:off x="3273228" y="5002049"/>
            <a:ext cx="776836" cy="71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N 52.5 Imanes de retenciÃ³n de acero inoxidable con espÃ¡rrago roscado y cubierta de caucho en la superficie magnÃ©tica">
            <a:extLst>
              <a:ext uri="{FF2B5EF4-FFF2-40B4-BE49-F238E27FC236}">
                <a16:creationId xmlns:a16="http://schemas.microsoft.com/office/drawing/2014/main" id="{383D76BC-5898-4BE5-9A81-93668FEC4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4" t="25474" r="22505" b="15509"/>
          <a:stretch/>
        </p:blipFill>
        <p:spPr bwMode="auto">
          <a:xfrm>
            <a:off x="4244271" y="4955503"/>
            <a:ext cx="718077" cy="77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N 251.6 Pernos de fijaciÃ³n de acero con imÃ¡n de retenciÃ³n">
            <a:extLst>
              <a:ext uri="{FF2B5EF4-FFF2-40B4-BE49-F238E27FC236}">
                <a16:creationId xmlns:a16="http://schemas.microsoft.com/office/drawing/2014/main" id="{042004A1-94AD-4DA0-B550-1119572C5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30889" r="15253" b="25949"/>
          <a:stretch/>
        </p:blipFill>
        <p:spPr bwMode="auto">
          <a:xfrm>
            <a:off x="5156555" y="5140028"/>
            <a:ext cx="922493" cy="57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GN 55.3 Imanes en bruto de acero, con forma cilÃ­ndrica">
            <a:extLst>
              <a:ext uri="{FF2B5EF4-FFF2-40B4-BE49-F238E27FC236}">
                <a16:creationId xmlns:a16="http://schemas.microsoft.com/office/drawing/2014/main" id="{A16840B2-2322-4B0C-A081-031880562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32579" r="10457" b="26251"/>
          <a:stretch/>
        </p:blipFill>
        <p:spPr bwMode="auto">
          <a:xfrm>
            <a:off x="6127598" y="5184692"/>
            <a:ext cx="1003562" cy="53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GN 55.4 Imanes en bruto de acero, con forma de bloque sÃ³lido">
            <a:extLst>
              <a:ext uri="{FF2B5EF4-FFF2-40B4-BE49-F238E27FC236}">
                <a16:creationId xmlns:a16="http://schemas.microsoft.com/office/drawing/2014/main" id="{12156324-4551-471F-B753-082DA247D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8" t="30712" r="17361" b="29193"/>
          <a:stretch/>
        </p:blipFill>
        <p:spPr bwMode="auto">
          <a:xfrm>
            <a:off x="7179710" y="5153033"/>
            <a:ext cx="882032" cy="5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1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79417211-034C-419D-B7A7-ADFF379B1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>
            <a:off x="1" y="1550866"/>
            <a:ext cx="9143999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D01993E-F2CC-4853-B4B8-CC83FDE1DE19}"/>
              </a:ext>
            </a:extLst>
          </p:cNvPr>
          <p:cNvSpPr txBox="1"/>
          <p:nvPr/>
        </p:nvSpPr>
        <p:spPr>
          <a:xfrm>
            <a:off x="505751" y="1752694"/>
            <a:ext cx="4325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</a:rPr>
              <a:t>Distribución </a:t>
            </a:r>
            <a:br>
              <a:rPr lang="es-CO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CO" b="1" dirty="0">
                <a:solidFill>
                  <a:schemeClr val="bg2">
                    <a:lumMod val="75000"/>
                  </a:schemeClr>
                </a:solidFill>
              </a:rPr>
              <a:t>de componentes estándar en plástico y acero para la industria mecánica.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E516D3-88C1-481A-8D97-4F4EF45D9486}"/>
              </a:ext>
            </a:extLst>
          </p:cNvPr>
          <p:cNvSpPr txBox="1"/>
          <p:nvPr/>
        </p:nvSpPr>
        <p:spPr>
          <a:xfrm>
            <a:off x="321658" y="1206400"/>
            <a:ext cx="234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</a:rPr>
              <a:t>Profi</a:t>
            </a:r>
            <a:r>
              <a:rPr lang="es-CO" sz="2400" b="1" dirty="0">
                <a:solidFill>
                  <a:srgbClr val="002060"/>
                </a:solidFill>
              </a:rPr>
              <a:t>SMED</a:t>
            </a:r>
            <a:r>
              <a:rPr lang="es-CO" sz="2400" b="1" dirty="0"/>
              <a:t> </a:t>
            </a:r>
            <a:r>
              <a:rPr lang="es-CO" sz="2400" b="1" dirty="0">
                <a:solidFill>
                  <a:srgbClr val="002060"/>
                </a:solidFill>
              </a:rPr>
              <a:t>S.A.S</a:t>
            </a:r>
            <a:endParaRPr lang="es-CO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2AED59-9965-4549-B99E-19CAD6722E06}"/>
              </a:ext>
            </a:extLst>
          </p:cNvPr>
          <p:cNvSpPr txBox="1"/>
          <p:nvPr/>
        </p:nvSpPr>
        <p:spPr>
          <a:xfrm>
            <a:off x="6093463" y="2918754"/>
            <a:ext cx="2500439" cy="1586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Contacto:</a:t>
            </a:r>
          </a:p>
          <a:p>
            <a:r>
              <a:rPr lang="es-CO" sz="1600" dirty="0">
                <a:solidFill>
                  <a:srgbClr val="FF0000"/>
                </a:solidFill>
              </a:rPr>
              <a:t>Profi</a:t>
            </a:r>
            <a:r>
              <a:rPr lang="es-CO" sz="1600" dirty="0">
                <a:solidFill>
                  <a:srgbClr val="002060"/>
                </a:solidFill>
              </a:rPr>
              <a:t>SMED</a:t>
            </a:r>
            <a:r>
              <a:rPr lang="es-CO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CO" sz="1600" dirty="0">
                <a:solidFill>
                  <a:srgbClr val="002060"/>
                </a:solidFill>
              </a:rPr>
              <a:t>S.A.S.</a:t>
            </a:r>
          </a:p>
          <a:p>
            <a:r>
              <a:rPr lang="es-CO" sz="1600" dirty="0">
                <a:solidFill>
                  <a:schemeClr val="bg2">
                    <a:lumMod val="75000"/>
                  </a:schemeClr>
                </a:solidFill>
              </a:rPr>
              <a:t>Calle 52a Bis No: 77D -45</a:t>
            </a:r>
          </a:p>
          <a:p>
            <a:r>
              <a:rPr lang="es-CO" sz="1600" dirty="0">
                <a:solidFill>
                  <a:schemeClr val="bg2">
                    <a:lumMod val="75000"/>
                  </a:schemeClr>
                </a:solidFill>
              </a:rPr>
              <a:t>Bogotá D.C – Colombia</a:t>
            </a:r>
          </a:p>
          <a:p>
            <a:r>
              <a:rPr lang="es-CO" sz="16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profismed@profismed.com</a:t>
            </a:r>
            <a:endParaRPr lang="es-CO" sz="1600" dirty="0">
              <a:solidFill>
                <a:srgbClr val="002060"/>
              </a:solidFill>
            </a:endParaRPr>
          </a:p>
          <a:p>
            <a:r>
              <a:rPr lang="es-CO" sz="1600" dirty="0">
                <a:solidFill>
                  <a:schemeClr val="bg2">
                    <a:lumMod val="75000"/>
                  </a:schemeClr>
                </a:solidFill>
              </a:rPr>
              <a:t>Tel: 1 8055825 – 1 300 2648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4A808E3-99C9-4D90-A644-7FCEA6B3BDD6}"/>
              </a:ext>
            </a:extLst>
          </p:cNvPr>
          <p:cNvCxnSpPr/>
          <p:nvPr/>
        </p:nvCxnSpPr>
        <p:spPr>
          <a:xfrm flipH="1">
            <a:off x="4050064" y="361620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0C85324-833C-4DBC-9D8E-7D2805E50B1E}"/>
              </a:ext>
            </a:extLst>
          </p:cNvPr>
          <p:cNvCxnSpPr/>
          <p:nvPr/>
        </p:nvCxnSpPr>
        <p:spPr>
          <a:xfrm flipH="1">
            <a:off x="-20230" y="6186537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B58E255-1795-49FC-86A4-900053DC01F6}"/>
              </a:ext>
            </a:extLst>
          </p:cNvPr>
          <p:cNvSpPr txBox="1"/>
          <p:nvPr/>
        </p:nvSpPr>
        <p:spPr>
          <a:xfrm>
            <a:off x="1343278" y="3828199"/>
            <a:ext cx="3730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</a:rPr>
              <a:t>Descubra las características técnicas y los puntos fuertes de nuestros productos y servicios.</a:t>
            </a:r>
          </a:p>
        </p:txBody>
      </p:sp>
      <p:pic>
        <p:nvPicPr>
          <p:cNvPr id="1034" name="Picture 10" descr="https://www.jwwinco.com/typo3temp/_processed_/2/e/csm_hygienic_design_800px_659415a0dc.jpg">
            <a:extLst>
              <a:ext uri="{FF2B5EF4-FFF2-40B4-BE49-F238E27FC236}">
                <a16:creationId xmlns:a16="http://schemas.microsoft.com/office/drawing/2014/main" id="{D3091E34-C79B-42E4-A30F-C42947A0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6" y="4779577"/>
            <a:ext cx="1505780" cy="13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jwwinco.com/typo3temp/assets/_processed_/f/2/csm_edelstahl_900_02_93aeea336a.jpg">
            <a:extLst>
              <a:ext uri="{FF2B5EF4-FFF2-40B4-BE49-F238E27FC236}">
                <a16:creationId xmlns:a16="http://schemas.microsoft.com/office/drawing/2014/main" id="{73A3CFD3-F245-4551-92A4-F5C802479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53" y="4895047"/>
            <a:ext cx="1806402" cy="12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jwwinco.com/typo3temp/assets/_processed_/f/b/csm_ergostyle_02_01aaf05e08.jpg">
            <a:extLst>
              <a:ext uri="{FF2B5EF4-FFF2-40B4-BE49-F238E27FC236}">
                <a16:creationId xmlns:a16="http://schemas.microsoft.com/office/drawing/2014/main" id="{CB363989-ACE4-4F94-A1E3-7F36B1AFF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58" y="4779577"/>
            <a:ext cx="1987214" cy="13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ww.jwwinco.com/typo3temp/assets/_processed_/6/e/csm_esd_02_c0fd357c0e.jpg">
            <a:extLst>
              <a:ext uri="{FF2B5EF4-FFF2-40B4-BE49-F238E27FC236}">
                <a16:creationId xmlns:a16="http://schemas.microsoft.com/office/drawing/2014/main" id="{3D4A44E2-9537-4EFC-BDE0-9EB46561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37" y="457563"/>
            <a:ext cx="1647108" cy="109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ww.jwwinco.com/typo3temp/assets/_processed_/c/b/csm_softline_900_02_374b359d9c.jpg">
            <a:extLst>
              <a:ext uri="{FF2B5EF4-FFF2-40B4-BE49-F238E27FC236}">
                <a16:creationId xmlns:a16="http://schemas.microsoft.com/office/drawing/2014/main" id="{00BDE7D7-066A-4179-974E-750984CCB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701" y="413193"/>
            <a:ext cx="1647108" cy="10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jwwinco.com/typo3temp/assets/_processed_/1/3/csm_atex_02_5258c586a2.jpg">
            <a:extLst>
              <a:ext uri="{FF2B5EF4-FFF2-40B4-BE49-F238E27FC236}">
                <a16:creationId xmlns:a16="http://schemas.microsoft.com/office/drawing/2014/main" id="{6CE422F2-8F75-45FE-B52D-523CA3009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34" y="401221"/>
            <a:ext cx="1647108" cy="109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C54EF7B4-BF24-4DB0-B5A4-4B437DF3266F}"/>
              </a:ext>
            </a:extLst>
          </p:cNvPr>
          <p:cNvSpPr txBox="1"/>
          <p:nvPr/>
        </p:nvSpPr>
        <p:spPr>
          <a:xfrm>
            <a:off x="6707286" y="616827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35E9D19-02B5-4E44-8F6A-A3E1394A7F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0066"/>
            <a:ext cx="1507309" cy="376827"/>
          </a:xfrm>
          <a:prstGeom prst="rect">
            <a:avLst/>
          </a:prstGeom>
        </p:spPr>
      </p:pic>
      <p:pic>
        <p:nvPicPr>
          <p:cNvPr id="24" name="Picture 16" descr="Resultado de imagen para NORMA  RoHS">
            <a:extLst>
              <a:ext uri="{FF2B5EF4-FFF2-40B4-BE49-F238E27FC236}">
                <a16:creationId xmlns:a16="http://schemas.microsoft.com/office/drawing/2014/main" id="{C0604D35-3A35-4054-A21B-CD0E9CCD0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76" y="5234823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destaco.com/images/template/footer-locations-map.png">
            <a:extLst>
              <a:ext uri="{FF2B5EF4-FFF2-40B4-BE49-F238E27FC236}">
                <a16:creationId xmlns:a16="http://schemas.microsoft.com/office/drawing/2014/main" id="{D504F223-2C5D-43A1-87B1-87F0E474C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63" y="1856427"/>
            <a:ext cx="1949580" cy="104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288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>
            <a:off x="1" y="853739"/>
            <a:ext cx="9143999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1094449" y="911724"/>
            <a:ext cx="62412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Ofrecemos una gran línea de estos productos para adaptarse a una gran cantidad de aplicaciones diferentes. Los soportes de ruedas están disponibles en plástico, acero y acero inoxidable. Hay disponibles accesorios de placa o de perno, ruedas simples o dobles, giratorias o fijas, sólidas o neumáticas, así como muchos colores de ruedas. Las diferentes ruedas ofrecen características tales como diseño higiénico, alta resistencia al calor, alta absorción de impactos, neumáticos que no dejan marcas y resistencia a la corrosión química. Mientras tanto, por supuesto, muchos tamaños y niveles de carga están disponibles.</a:t>
            </a:r>
            <a:endParaRPr lang="es-CO" sz="80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64736" y="510686"/>
            <a:ext cx="892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AJUSTE Y MOVIMIENTO CON </a:t>
            </a:r>
            <a:r>
              <a:rPr lang="es-CO" sz="2400" b="1" dirty="0">
                <a:solidFill>
                  <a:srgbClr val="FF0000"/>
                </a:solidFill>
              </a:rPr>
              <a:t>GUIAS, HUSILLOS Y BALINERAS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-4552" y="6157323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4050063" y="441192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4"/>
            <a:ext cx="1507309" cy="37682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E063D45-F75D-44D1-AA1C-4CE8618CE9C1}"/>
              </a:ext>
            </a:extLst>
          </p:cNvPr>
          <p:cNvSpPr txBox="1"/>
          <p:nvPr/>
        </p:nvSpPr>
        <p:spPr>
          <a:xfrm>
            <a:off x="7335724" y="1193027"/>
            <a:ext cx="1779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en Pulgadas.</a:t>
            </a: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Aluminio.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Plástico.</a:t>
            </a: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2" name="Picture 16" descr="Resultado de imagen para NORMA  RoHS">
            <a:extLst>
              <a:ext uri="{FF2B5EF4-FFF2-40B4-BE49-F238E27FC236}">
                <a16:creationId xmlns:a16="http://schemas.microsoft.com/office/drawing/2014/main" id="{3907AC05-5B95-40A0-8D80-DD43D2544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8" y="3526897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PA-TPA Rodajas giratorias de acero de servicio ligero, con ruedas de caucho termoplÃ¡stico y placa de montaje, serie de soportes estÃ¡ndar Type: K-FI-FK">
            <a:extLst>
              <a:ext uri="{FF2B5EF4-FFF2-40B4-BE49-F238E27FC236}">
                <a16:creationId xmlns:a16="http://schemas.microsoft.com/office/drawing/2014/main" id="{C463B214-9CCB-462E-B5E1-88CB1E45C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8152" r="15959" b="10811"/>
          <a:stretch/>
        </p:blipFill>
        <p:spPr bwMode="auto">
          <a:xfrm>
            <a:off x="569282" y="4713247"/>
            <a:ext cx="876257" cy="108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-POEV Rodajas fijas de acero estampado de servicio medio, con placa de montaje Type: K-SB-FK">
            <a:extLst>
              <a:ext uri="{FF2B5EF4-FFF2-40B4-BE49-F238E27FC236}">
                <a16:creationId xmlns:a16="http://schemas.microsoft.com/office/drawing/2014/main" id="{BB240E52-1468-4E16-823B-8FC2638F9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t="15588" r="27757" b="13358"/>
          <a:stretch/>
        </p:blipFill>
        <p:spPr bwMode="auto">
          <a:xfrm>
            <a:off x="1525962" y="4755107"/>
            <a:ext cx="728285" cy="104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-POW Rodajas giratorias de acero zincado que reducen el ruido, con soportes de servicio medio  Type: R-FI-FK">
            <a:extLst>
              <a:ext uri="{FF2B5EF4-FFF2-40B4-BE49-F238E27FC236}">
                <a16:creationId xmlns:a16="http://schemas.microsoft.com/office/drawing/2014/main" id="{55BA1F39-FA5C-4A1A-9949-F72FB4B87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9" t="12808" r="15709" b="13667"/>
          <a:stretch/>
        </p:blipFill>
        <p:spPr bwMode="auto">
          <a:xfrm>
            <a:off x="2502009" y="4826027"/>
            <a:ext cx="898216" cy="9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S-SPO Rodajas giratorias de acero con rueda de nylon blanco de servicio pesado, con placa de montaje, serie de construcciÃ³n soldada Type: K-ST">
            <a:extLst>
              <a:ext uri="{FF2B5EF4-FFF2-40B4-BE49-F238E27FC236}">
                <a16:creationId xmlns:a16="http://schemas.microsoft.com/office/drawing/2014/main" id="{23F0FC50-CD5F-4373-A658-545EC4E2F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t="12500" r="19725" b="11195"/>
          <a:stretch/>
        </p:blipFill>
        <p:spPr bwMode="auto">
          <a:xfrm>
            <a:off x="3490930" y="4792166"/>
            <a:ext cx="807717" cy="98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KDG-PUA Rodajas giratorias con ruedas gemelas de nylon plastificado, con vÃ¡stago roscado Type: G-RA">
            <a:extLst>
              <a:ext uri="{FF2B5EF4-FFF2-40B4-BE49-F238E27FC236}">
                <a16:creationId xmlns:a16="http://schemas.microsoft.com/office/drawing/2014/main" id="{8A762EDC-68CA-4CDE-B583-AA6729F33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4" t="10506" r="22675" b="14115"/>
          <a:stretch/>
        </p:blipFill>
        <p:spPr bwMode="auto">
          <a:xfrm>
            <a:off x="4342888" y="4747400"/>
            <a:ext cx="807717" cy="10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RLK-POG Rodaja industrial con placa superior, de acero estampado pesado, con Truck Lock integrado, con cojinete simple">
            <a:extLst>
              <a:ext uri="{FF2B5EF4-FFF2-40B4-BE49-F238E27FC236}">
                <a16:creationId xmlns:a16="http://schemas.microsoft.com/office/drawing/2014/main" id="{9495F495-54C5-45B3-86EE-D561FECE4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14661" r="12619" b="17374"/>
          <a:stretch/>
        </p:blipFill>
        <p:spPr bwMode="auto">
          <a:xfrm>
            <a:off x="5213853" y="4875146"/>
            <a:ext cx="1076601" cy="91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H-ALST Rodajas fijas de acero, con soportes de servicio medio-pesado Type: K - Cojinete de bolas">
            <a:extLst>
              <a:ext uri="{FF2B5EF4-FFF2-40B4-BE49-F238E27FC236}">
                <a16:creationId xmlns:a16="http://schemas.microsoft.com/office/drawing/2014/main" id="{21C08205-056A-49BF-B2D1-0297DA9F0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11860" r="20537" b="14305"/>
          <a:stretch/>
        </p:blipFill>
        <p:spPr bwMode="auto">
          <a:xfrm>
            <a:off x="6471865" y="4755107"/>
            <a:ext cx="789662" cy="10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RP-POA Rodajas de nivelaciÃ³n de servicio medio de acero, con Truck Lock integrado y accesorio de placa superior Type: G - Cojinete liso">
            <a:extLst>
              <a:ext uri="{FF2B5EF4-FFF2-40B4-BE49-F238E27FC236}">
                <a16:creationId xmlns:a16="http://schemas.microsoft.com/office/drawing/2014/main" id="{953A6DD9-86C3-4F52-8CF1-F933E24C6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6" t="17132" r="16945" b="16445"/>
          <a:stretch/>
        </p:blipFill>
        <p:spPr bwMode="auto">
          <a:xfrm>
            <a:off x="7406761" y="4847765"/>
            <a:ext cx="842458" cy="91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099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 flipH="1">
            <a:off x="0" y="944143"/>
            <a:ext cx="91440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208917" y="1395510"/>
            <a:ext cx="47217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Nos especializamos en herramientas métricas, y nuestra selección incluye un número de diferentes tipos de llaves inglesas (así como ganchos y pasadores de repuesto), llaves hexagonales con mango en T y destornillador y llaves Torx®, llaves con mango en T y llaves de zócalo, L -Manejar llaves hexagonales, llaves y raspadores de ranura en T, y martillos de golpe y de trineo.</a:t>
            </a:r>
            <a:endParaRPr lang="es-CO" sz="60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319634" y="595923"/>
            <a:ext cx="871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APRETAR, AFLOJAR Y AJUSTAR </a:t>
            </a:r>
            <a:r>
              <a:rPr lang="es-CO" sz="2400" b="1" dirty="0">
                <a:solidFill>
                  <a:srgbClr val="FF0000"/>
                </a:solidFill>
              </a:rPr>
              <a:t>CON HERRAMIENTAS MANUALES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4050064" y="6137451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0" y="465468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91" y="15423"/>
            <a:ext cx="1507309" cy="37682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9A657FF-E74B-4E57-BDB5-C7691DC72641}"/>
              </a:ext>
            </a:extLst>
          </p:cNvPr>
          <p:cNvSpPr txBox="1"/>
          <p:nvPr/>
        </p:nvSpPr>
        <p:spPr>
          <a:xfrm>
            <a:off x="5246506" y="1395510"/>
            <a:ext cx="2390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en Pulgadas.</a:t>
            </a: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Inoxidable.</a:t>
            </a: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7" name="Picture 16" descr="Resultado de imagen para NORMA  RoHS">
            <a:extLst>
              <a:ext uri="{FF2B5EF4-FFF2-40B4-BE49-F238E27FC236}">
                <a16:creationId xmlns:a16="http://schemas.microsoft.com/office/drawing/2014/main" id="{303B3CED-9CC8-41A1-9B78-6DE25E8B9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45" y="3600597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IN 1810 Llaves de gancho con extremo de nariz, para tuercas ranuradas a DIN 1804">
            <a:extLst>
              <a:ext uri="{FF2B5EF4-FFF2-40B4-BE49-F238E27FC236}">
                <a16:creationId xmlns:a16="http://schemas.microsoft.com/office/drawing/2014/main" id="{F0D2D973-2783-4094-86AA-E34B0A9A5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19605" r="5204" b="19599"/>
          <a:stretch/>
        </p:blipFill>
        <p:spPr bwMode="auto">
          <a:xfrm>
            <a:off x="517890" y="5000878"/>
            <a:ext cx="1132886" cy="78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O.906Q Llaves hexagonales con mango en T">
            <a:extLst>
              <a:ext uri="{FF2B5EF4-FFF2-40B4-BE49-F238E27FC236}">
                <a16:creationId xmlns:a16="http://schemas.microsoft.com/office/drawing/2014/main" id="{EB8E63A2-90F8-46E5-832A-DCEFF8C59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t="24856" r="13546" b="33025"/>
          <a:stretch/>
        </p:blipFill>
        <p:spPr bwMode="auto">
          <a:xfrm>
            <a:off x="1650776" y="5139354"/>
            <a:ext cx="1043196" cy="6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O.906GE Llaves hexagonales con extremo esfÃ©rico, con empuÃ±adura ergonÃ³mica">
            <a:extLst>
              <a:ext uri="{FF2B5EF4-FFF2-40B4-BE49-F238E27FC236}">
                <a16:creationId xmlns:a16="http://schemas.microsoft.com/office/drawing/2014/main" id="{E31269A4-D90A-4B64-9CF6-BB39C6F29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t="33515" r="11384" b="33025"/>
          <a:stretch/>
        </p:blipFill>
        <p:spPr bwMode="auto">
          <a:xfrm>
            <a:off x="2783662" y="5317962"/>
            <a:ext cx="1086678" cy="4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O.911LG-H100F Juego de llaves hexagonales largas, con extremo esfÃ©rico">
            <a:extLst>
              <a:ext uri="{FF2B5EF4-FFF2-40B4-BE49-F238E27FC236}">
                <a16:creationId xmlns:a16="http://schemas.microsoft.com/office/drawing/2014/main" id="{32E7CF2D-3F81-4AB0-B770-87B584561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4" r="29158"/>
          <a:stretch/>
        </p:blipFill>
        <p:spPr bwMode="auto">
          <a:xfrm>
            <a:off x="4057312" y="4621886"/>
            <a:ext cx="505091" cy="130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NO.909EG7 Juego de llaves hexagonales con extremo esfÃ©rico Tool-BoysÂ®">
            <a:extLst>
              <a:ext uri="{FF2B5EF4-FFF2-40B4-BE49-F238E27FC236}">
                <a16:creationId xmlns:a16="http://schemas.microsoft.com/office/drawing/2014/main" id="{61F3DDDD-AED9-4E51-A8F5-F46EB7DFF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2" b="24887"/>
          <a:stretch/>
        </p:blipFill>
        <p:spPr bwMode="auto">
          <a:xfrm>
            <a:off x="4598531" y="5028269"/>
            <a:ext cx="1210683" cy="7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IN 894 Llaves simples de extremo abierto de acero">
            <a:extLst>
              <a:ext uri="{FF2B5EF4-FFF2-40B4-BE49-F238E27FC236}">
                <a16:creationId xmlns:a16="http://schemas.microsoft.com/office/drawing/2014/main" id="{07729E6F-3E97-485E-8EDA-42B18DDA8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14419" r="4567" b="18607"/>
          <a:stretch/>
        </p:blipFill>
        <p:spPr bwMode="auto">
          <a:xfrm>
            <a:off x="5881469" y="4987918"/>
            <a:ext cx="942457" cy="7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NO.908 Llaves acodadas para tornillos TorxÂ®">
            <a:extLst>
              <a:ext uri="{FF2B5EF4-FFF2-40B4-BE49-F238E27FC236}">
                <a16:creationId xmlns:a16="http://schemas.microsoft.com/office/drawing/2014/main" id="{31E98673-5E74-4793-BF73-F2DDFBD13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t="16285" r="7592" b="25120"/>
          <a:stretch/>
        </p:blipFill>
        <p:spPr bwMode="auto">
          <a:xfrm>
            <a:off x="6941098" y="4987918"/>
            <a:ext cx="942457" cy="6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7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95AF3E15-34D5-4C4B-839E-3D82A7819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9164" r="1377"/>
          <a:stretch/>
        </p:blipFill>
        <p:spPr>
          <a:xfrm>
            <a:off x="1787181" y="3736916"/>
            <a:ext cx="7356818" cy="2398370"/>
          </a:xfrm>
          <a:prstGeom prst="rect">
            <a:avLst/>
          </a:prstGeom>
        </p:spPr>
      </p:pic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>
            <a:off x="1" y="949737"/>
            <a:ext cx="9143999" cy="287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1787181" y="1745260"/>
            <a:ext cx="6241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Los productos personalizados son una parte importante de las competencias esenciales a pesar de la gran variedad de diferentes piezas estándar, siempre habrá requisitos altamente específicos en cuando a tamaños, materiales o funciones. Al trabajar estrechamente con el cliente, trabajamos para desarrollar soluciones individuales.</a:t>
            </a:r>
            <a:endParaRPr lang="es-CO" sz="70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64736" y="510686"/>
            <a:ext cx="892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¿NO ENCONTRO LO </a:t>
            </a:r>
            <a:r>
              <a:rPr lang="es-CO" sz="2400" b="1" dirty="0">
                <a:solidFill>
                  <a:srgbClr val="FF0000"/>
                </a:solidFill>
              </a:rPr>
              <a:t>QUE BUSCABA?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-4552" y="6157323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4050063" y="441192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74"/>
            <a:ext cx="1507309" cy="37682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49AF722-3F41-45F3-A684-B6EF4B62BD3B}"/>
              </a:ext>
            </a:extLst>
          </p:cNvPr>
          <p:cNvSpPr txBox="1"/>
          <p:nvPr/>
        </p:nvSpPr>
        <p:spPr>
          <a:xfrm>
            <a:off x="981158" y="4265576"/>
            <a:ext cx="203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Nuevo o adaptado.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7C687C3-35EF-4DB8-87AB-367462D74065}"/>
              </a:ext>
            </a:extLst>
          </p:cNvPr>
          <p:cNvSpPr txBox="1"/>
          <p:nvPr/>
        </p:nvSpPr>
        <p:spPr>
          <a:xfrm>
            <a:off x="1173739" y="4612014"/>
            <a:ext cx="327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</a:rPr>
              <a:t>Pequeñas cantidades unitarias.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FF90583-B8D6-4715-8567-4F140C696179}"/>
              </a:ext>
            </a:extLst>
          </p:cNvPr>
          <p:cNvSpPr txBox="1"/>
          <p:nvPr/>
        </p:nvSpPr>
        <p:spPr>
          <a:xfrm>
            <a:off x="1312932" y="5003383"/>
            <a:ext cx="359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Beneficio del servicio completo.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257173-DE38-43E9-AF2A-1F962B0E0851}"/>
              </a:ext>
            </a:extLst>
          </p:cNvPr>
          <p:cNvSpPr/>
          <p:nvPr/>
        </p:nvSpPr>
        <p:spPr>
          <a:xfrm>
            <a:off x="2813578" y="1139186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Helvetica" panose="020B0604020202020204" pitchFamily="34" charset="0"/>
              </a:rPr>
              <a:t>De la idea a la solución!!</a:t>
            </a:r>
            <a:endParaRPr lang="es-CO" b="1" i="0" dirty="0">
              <a:solidFill>
                <a:srgbClr val="002060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0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 flipH="1">
            <a:off x="0" y="950361"/>
            <a:ext cx="91440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288632" y="1382132"/>
            <a:ext cx="47217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</a:rPr>
              <a:t>Los mangos giratorios y operativos brindan un agarre cómodo en aplicaciones que requieren el uso continuo del elemento operativo. Ya sea que tenga que girar, empujar o jalar para operar el mecanismo, los elementos que se ofrecen en esta sección brindarán la comodidad y la facilidad de uso que su aplicación requiere.</a:t>
            </a:r>
            <a:endParaRPr lang="es-CO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327728" y="581021"/>
            <a:ext cx="3722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EMPUÑADURAS</a:t>
            </a:r>
            <a:r>
              <a:rPr lang="es-CO" sz="2400" b="1" dirty="0"/>
              <a:t> </a:t>
            </a:r>
            <a:r>
              <a:rPr lang="es-CO" sz="2400" b="1" dirty="0">
                <a:solidFill>
                  <a:srgbClr val="FF0000"/>
                </a:solidFill>
              </a:rPr>
              <a:t>Y PERILLAS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4050064" y="6137451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0" y="465468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2052" name="Picture 4" descr="GN 798 Mangos giratorios cilÃ­ndricos con resalto, de plÃ¡stico tecnopolÃ­mero o aluminio, con husillo roscado de acero Material: AL - Aluminio">
            <a:extLst>
              <a:ext uri="{FF2B5EF4-FFF2-40B4-BE49-F238E27FC236}">
                <a16:creationId xmlns:a16="http://schemas.microsoft.com/office/drawing/2014/main" id="{FCABEA03-EA28-43AB-BC4B-84BC5FB75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32203" r="11045" b="33716"/>
          <a:stretch/>
        </p:blipFill>
        <p:spPr bwMode="auto">
          <a:xfrm>
            <a:off x="244127" y="4943579"/>
            <a:ext cx="1611772" cy="72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N 598.1 Mangos giratorios de plÃ¡stico, con husillo roscado de acero inoxidable Material: KU - PlÃ¡stico">
            <a:extLst>
              <a:ext uri="{FF2B5EF4-FFF2-40B4-BE49-F238E27FC236}">
                <a16:creationId xmlns:a16="http://schemas.microsoft.com/office/drawing/2014/main" id="{EAD4B266-BE42-480F-9196-67372D4E1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30539"/>
          <a:stretch/>
        </p:blipFill>
        <p:spPr bwMode="auto">
          <a:xfrm>
            <a:off x="1939599" y="4819386"/>
            <a:ext cx="1791123" cy="7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N 798.5 Mangos abatibles con resalto, de plÃ¡stico tecnopolÃ­mero, con mecanismo de bloqueo de acero inoxidable  ">
            <a:extLst>
              <a:ext uri="{FF2B5EF4-FFF2-40B4-BE49-F238E27FC236}">
                <a16:creationId xmlns:a16="http://schemas.microsoft.com/office/drawing/2014/main" id="{680C1CEE-9126-4E8C-AAC6-19EF2B516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27389" r="3149" b="29880"/>
          <a:stretch/>
        </p:blipFill>
        <p:spPr bwMode="auto">
          <a:xfrm>
            <a:off x="3760772" y="4763895"/>
            <a:ext cx="1730050" cy="79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N 719.2 Perillas de palanca de cambio con forma de cÃºpula de plÃ¡stico tecnopolÃ­mero, tipo roscado o de montaje a presiÃ³n Color: RT - Rojo, RAL 3000">
            <a:extLst>
              <a:ext uri="{FF2B5EF4-FFF2-40B4-BE49-F238E27FC236}">
                <a16:creationId xmlns:a16="http://schemas.microsoft.com/office/drawing/2014/main" id="{A986388F-36AE-4835-AAD1-24057927E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8" t="28872" r="18243" b="25291"/>
          <a:stretch/>
        </p:blipFill>
        <p:spPr bwMode="auto">
          <a:xfrm>
            <a:off x="5628199" y="4773802"/>
            <a:ext cx="744467" cy="5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N 75.6 Perillas con forma de hongo de acero inoxidable, diseÃ±o higiÃ©nico, con orificio roscado o espÃ¡rrago roscado Tipo: D - Con orificio roscado&lt;br /&gt;Acabado: PL - Pulido (Ra &lt; 0.8 Âµm)">
            <a:extLst>
              <a:ext uri="{FF2B5EF4-FFF2-40B4-BE49-F238E27FC236}">
                <a16:creationId xmlns:a16="http://schemas.microsoft.com/office/drawing/2014/main" id="{D1AD4CFB-DC18-4FBD-B979-6B408CFA6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0" t="30417" r="27139" b="19534"/>
          <a:stretch/>
        </p:blipFill>
        <p:spPr bwMode="auto">
          <a:xfrm>
            <a:off x="6597032" y="4653330"/>
            <a:ext cx="643319" cy="8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EN 596 Perillas de bola giratorias de plÃ¡stico tecnopolÃ­mero, con espÃ¡rrago roscado   ">
            <a:extLst>
              <a:ext uri="{FF2B5EF4-FFF2-40B4-BE49-F238E27FC236}">
                <a16:creationId xmlns:a16="http://schemas.microsoft.com/office/drawing/2014/main" id="{B20323AA-F6C2-4A9D-898E-D3B966BD8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4" t="28287" r="18630" b="30205"/>
          <a:stretch/>
        </p:blipFill>
        <p:spPr bwMode="auto">
          <a:xfrm>
            <a:off x="7407752" y="4702273"/>
            <a:ext cx="1035781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6691" y="15423"/>
            <a:ext cx="1507309" cy="37682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9A657FF-E74B-4E57-BDB5-C7691DC72641}"/>
              </a:ext>
            </a:extLst>
          </p:cNvPr>
          <p:cNvSpPr txBox="1"/>
          <p:nvPr/>
        </p:nvSpPr>
        <p:spPr>
          <a:xfrm>
            <a:off x="5399410" y="1382132"/>
            <a:ext cx="2395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en Pulgadas.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Aluminio.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9A54B8B-C6C3-4E67-A938-F65CEA1766ED}"/>
              </a:ext>
            </a:extLst>
          </p:cNvPr>
          <p:cNvSpPr txBox="1"/>
          <p:nvPr/>
        </p:nvSpPr>
        <p:spPr>
          <a:xfrm>
            <a:off x="6707286" y="3722549"/>
            <a:ext cx="117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Ergostyle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751402B-F556-4990-84C8-742B24C985FB}"/>
              </a:ext>
            </a:extLst>
          </p:cNvPr>
          <p:cNvSpPr txBox="1"/>
          <p:nvPr/>
        </p:nvSpPr>
        <p:spPr>
          <a:xfrm>
            <a:off x="5628199" y="3738946"/>
            <a:ext cx="117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Softline</a:t>
            </a:r>
          </a:p>
        </p:txBody>
      </p:sp>
      <p:pic>
        <p:nvPicPr>
          <p:cNvPr id="34" name="Picture 16" descr="Resultado de imagen para NORMA  RoHS">
            <a:extLst>
              <a:ext uri="{FF2B5EF4-FFF2-40B4-BE49-F238E27FC236}">
                <a16:creationId xmlns:a16="http://schemas.microsoft.com/office/drawing/2014/main" id="{4FF9C040-FF44-4117-B40A-A2F7AF3E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45" y="3601092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91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>
            <a:off x="0" y="927078"/>
            <a:ext cx="9143999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846207" y="1099329"/>
            <a:ext cx="53395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Además de las jaladeras en “U” y las jaladeras en arco, este grupo incluye agarraderas digitales, jaladeras tubu-lares y jaladeras abatibles. También están incluidas las jaladeras trompa de elefante y las bandejas de sujeción. Las jaladeras pueden utilizarse universalmente para jalar, levantar y transportar, así como para transmitir las fuer-zas manuales y de pivoteo</a:t>
            </a:r>
            <a:endParaRPr lang="es-CO" sz="140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282641" y="558086"/>
            <a:ext cx="828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OPERACION CON JALADERAS </a:t>
            </a:r>
            <a:r>
              <a:rPr lang="es-CO" sz="2400" b="1" dirty="0">
                <a:solidFill>
                  <a:srgbClr val="FF0000"/>
                </a:solidFill>
              </a:rPr>
              <a:t>PARA MAQUINA Y DISPOSITIVOS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-4552" y="6157323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4050063" y="441192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4"/>
            <a:ext cx="1507309" cy="37682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9A657FF-E74B-4E57-BDB5-C7691DC72641}"/>
              </a:ext>
            </a:extLst>
          </p:cNvPr>
          <p:cNvSpPr txBox="1"/>
          <p:nvPr/>
        </p:nvSpPr>
        <p:spPr>
          <a:xfrm>
            <a:off x="6372666" y="1134534"/>
            <a:ext cx="2395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en Pulgadas.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Universal.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 A4.	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Aluminio.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Zinc fundido a presión.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9A54B8B-C6C3-4E67-A938-F65CEA1766ED}"/>
              </a:ext>
            </a:extLst>
          </p:cNvPr>
          <p:cNvSpPr txBox="1"/>
          <p:nvPr/>
        </p:nvSpPr>
        <p:spPr>
          <a:xfrm>
            <a:off x="7945113" y="3553868"/>
            <a:ext cx="117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Ergostyle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751402B-F556-4990-84C8-742B24C985FB}"/>
              </a:ext>
            </a:extLst>
          </p:cNvPr>
          <p:cNvSpPr txBox="1"/>
          <p:nvPr/>
        </p:nvSpPr>
        <p:spPr>
          <a:xfrm>
            <a:off x="7282323" y="3563969"/>
            <a:ext cx="64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ESD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1D26AC8-8F82-4F4A-AD01-87FC228A0B3E}"/>
              </a:ext>
            </a:extLst>
          </p:cNvPr>
          <p:cNvSpPr txBox="1"/>
          <p:nvPr/>
        </p:nvSpPr>
        <p:spPr>
          <a:xfrm>
            <a:off x="6007324" y="3579573"/>
            <a:ext cx="117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Cleanline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EE06A7E-18DE-475C-B689-024CFD695B70}"/>
              </a:ext>
            </a:extLst>
          </p:cNvPr>
          <p:cNvSpPr txBox="1"/>
          <p:nvPr/>
        </p:nvSpPr>
        <p:spPr>
          <a:xfrm>
            <a:off x="4099753" y="3593414"/>
            <a:ext cx="1964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Hygienic Design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6E42CF5-81CC-45B4-AE30-0607419CABFE}"/>
              </a:ext>
            </a:extLst>
          </p:cNvPr>
          <p:cNvSpPr txBox="1"/>
          <p:nvPr/>
        </p:nvSpPr>
        <p:spPr>
          <a:xfrm>
            <a:off x="3094255" y="3614445"/>
            <a:ext cx="957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Sanline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4E86D39-C7FE-4D25-8A5D-11EC2C7983E3}"/>
              </a:ext>
            </a:extLst>
          </p:cNvPr>
          <p:cNvSpPr txBox="1"/>
          <p:nvPr/>
        </p:nvSpPr>
        <p:spPr>
          <a:xfrm>
            <a:off x="2055377" y="3596521"/>
            <a:ext cx="1044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Softline</a:t>
            </a:r>
          </a:p>
        </p:txBody>
      </p:sp>
      <p:pic>
        <p:nvPicPr>
          <p:cNvPr id="3074" name="Picture 2" descr="GN 565 Jaladeras en Â«UÂ» para gabinete de aluminio, con agujeros roscados Acabado: SW - Negro, RAL 9005, acabado texturizado">
            <a:extLst>
              <a:ext uri="{FF2B5EF4-FFF2-40B4-BE49-F238E27FC236}">
                <a16:creationId xmlns:a16="http://schemas.microsoft.com/office/drawing/2014/main" id="{B27ACB54-23D8-4738-B453-CFB5F170C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30999" r="3623" b="24154"/>
          <a:stretch/>
        </p:blipFill>
        <p:spPr bwMode="auto">
          <a:xfrm>
            <a:off x="282641" y="4973343"/>
            <a:ext cx="1467807" cy="70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N 625 Jaladeras en Â«UÂ» para gabinete de plÃ¡stico tecnopolÃ­mero, con insertos roscados Color: RT - Rojo, RAL 3000">
            <a:extLst>
              <a:ext uri="{FF2B5EF4-FFF2-40B4-BE49-F238E27FC236}">
                <a16:creationId xmlns:a16="http://schemas.microsoft.com/office/drawing/2014/main" id="{5629212B-F4F3-4F0F-86E4-865FEE50C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t="29711" r="2590" b="24932"/>
          <a:stretch/>
        </p:blipFill>
        <p:spPr bwMode="auto">
          <a:xfrm>
            <a:off x="1962738" y="4943654"/>
            <a:ext cx="1467807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N 528 Jaladeras en Â«UÂ» para gabinete de plÃ¡stico tecnopolÃ­mero, con agujeros de montaje avellanados Material: PA - PlÃ¡stico&lt;br /&gt;Color: SW - Negro, RAL 9005, acabado mate">
            <a:extLst>
              <a:ext uri="{FF2B5EF4-FFF2-40B4-BE49-F238E27FC236}">
                <a16:creationId xmlns:a16="http://schemas.microsoft.com/office/drawing/2014/main" id="{3AEBDAFC-96D3-466E-8626-5BD30FE4F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7" b="21879"/>
          <a:stretch/>
        </p:blipFill>
        <p:spPr bwMode="auto">
          <a:xfrm>
            <a:off x="3653825" y="4833789"/>
            <a:ext cx="1594324" cy="8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N 628 Jaladeras de puente ErgostyleÂ® de plÃ¡stico tecnopolÃ­mero, con agujeros de montaje avellanados o con insertos roscados Color del tapÃ³n: DRT - Rojo, RAL 3000, acabado mate">
            <a:extLst>
              <a:ext uri="{FF2B5EF4-FFF2-40B4-BE49-F238E27FC236}">
                <a16:creationId xmlns:a16="http://schemas.microsoft.com/office/drawing/2014/main" id="{68D57C21-D58B-444F-A65C-423BA5294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29489" r="2340" b="23828"/>
          <a:stretch/>
        </p:blipFill>
        <p:spPr bwMode="auto">
          <a:xfrm>
            <a:off x="5441646" y="4865755"/>
            <a:ext cx="1488256" cy="72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N 425.1 Jaladeras en Â«UÂ» para gabinete de acero, redondeadas, inclinadas, con agujeros roscados  Acabado: CR - Acabado cromado">
            <a:extLst>
              <a:ext uri="{FF2B5EF4-FFF2-40B4-BE49-F238E27FC236}">
                <a16:creationId xmlns:a16="http://schemas.microsoft.com/office/drawing/2014/main" id="{67C05178-9962-4F92-845F-DEF1B2231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6" t="28254" r="4896" b="23827"/>
          <a:stretch/>
        </p:blipFill>
        <p:spPr bwMode="auto">
          <a:xfrm>
            <a:off x="7134389" y="4738136"/>
            <a:ext cx="1400431" cy="8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Resultado de imagen para NORMA  RoHS">
            <a:extLst>
              <a:ext uri="{FF2B5EF4-FFF2-40B4-BE49-F238E27FC236}">
                <a16:creationId xmlns:a16="http://schemas.microsoft.com/office/drawing/2014/main" id="{C7FC6FFD-A43B-4022-BA35-37FBA22BF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6" y="3563969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62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 flipH="1">
            <a:off x="0" y="957206"/>
            <a:ext cx="91440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186116" y="1687829"/>
            <a:ext cx="4721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Además de los volantes de radios y los volantes de disco, este grupo incluye mangos abatibles y jaladeras de seguridad, así como volantes de control, manivelas y manivelas de indexado.</a:t>
            </a:r>
            <a:endParaRPr lang="es-CO" sz="140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392461" y="585143"/>
            <a:ext cx="529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AJUSTE CON VOLANTES </a:t>
            </a:r>
            <a:r>
              <a:rPr lang="es-CO" sz="2400" b="1" dirty="0">
                <a:solidFill>
                  <a:srgbClr val="FF0000"/>
                </a:solidFill>
              </a:rPr>
              <a:t>Y MANIVELAS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4050064" y="6137451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0" y="465468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91" y="15423"/>
            <a:ext cx="1507309" cy="37682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9A657FF-E74B-4E57-BDB5-C7691DC72641}"/>
              </a:ext>
            </a:extLst>
          </p:cNvPr>
          <p:cNvSpPr txBox="1"/>
          <p:nvPr/>
        </p:nvSpPr>
        <p:spPr>
          <a:xfrm>
            <a:off x="5399410" y="1382132"/>
            <a:ext cx="2395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en Pulgadas.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Universal.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 A4.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Hierro fundido.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Aluminio.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Plástico.</a:t>
            </a:r>
          </a:p>
        </p:txBody>
      </p:sp>
      <p:pic>
        <p:nvPicPr>
          <p:cNvPr id="4098" name="Picture 2" descr="EN 522 Volantes de dos radios, plÃ¡stico de tecnopolÃ­mero, con o sin empuÃ±adura giratoria Tipo: R - con mango giratorio">
            <a:extLst>
              <a:ext uri="{FF2B5EF4-FFF2-40B4-BE49-F238E27FC236}">
                <a16:creationId xmlns:a16="http://schemas.microsoft.com/office/drawing/2014/main" id="{D7EA6ECB-0E0E-4A5C-9AB8-68A517E9B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t="9422" r="3946" b="14114"/>
          <a:stretch/>
        </p:blipFill>
        <p:spPr bwMode="auto">
          <a:xfrm>
            <a:off x="186116" y="4736849"/>
            <a:ext cx="1100518" cy="94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N 321 Volantes de disco sÃ³lidos, aluminio, con o sin empuÃ±adura giratoria  CÃ³digo del orificio: B - Sin ranura&lt;br /&gt;Tipo: R - con mango giratorio">
            <a:extLst>
              <a:ext uri="{FF2B5EF4-FFF2-40B4-BE49-F238E27FC236}">
                <a16:creationId xmlns:a16="http://schemas.microsoft.com/office/drawing/2014/main" id="{644B4C26-D970-4B1E-9E40-BDE78A751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11876" r="8558" b="9708"/>
          <a:stretch/>
        </p:blipFill>
        <p:spPr bwMode="auto">
          <a:xfrm>
            <a:off x="1480842" y="4672136"/>
            <a:ext cx="1100518" cy="10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N 520.1 Volantes de disco, fenÃ³lico plÃ¡stico, con o sin empuÃ±adura giratoria CÃ³digo del orificio: K - con ranura">
            <a:extLst>
              <a:ext uri="{FF2B5EF4-FFF2-40B4-BE49-F238E27FC236}">
                <a16:creationId xmlns:a16="http://schemas.microsoft.com/office/drawing/2014/main" id="{4F559EA9-08B7-4930-BBF7-5B126630E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9101" r="6364" b="9650"/>
          <a:stretch/>
        </p:blipFill>
        <p:spPr bwMode="auto">
          <a:xfrm>
            <a:off x="2775568" y="4672136"/>
            <a:ext cx="1161208" cy="111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UA Perillas de control de cinco lÃ³bulos, de plÃ¡stico fenÃ³lico, con nÃºcleo pasante de acero">
            <a:extLst>
              <a:ext uri="{FF2B5EF4-FFF2-40B4-BE49-F238E27FC236}">
                <a16:creationId xmlns:a16="http://schemas.microsoft.com/office/drawing/2014/main" id="{9032F823-0B94-4CB2-9FB8-496B4399B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t="26518" r="14936" b="19765"/>
          <a:stretch/>
        </p:blipFill>
        <p:spPr bwMode="auto">
          <a:xfrm>
            <a:off x="4243261" y="4992270"/>
            <a:ext cx="849663" cy="69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N 570 Manivelas de plÃ¡stico tecnopolÃ­mero, con mangos giratoria, con orificio pasante">
            <a:extLst>
              <a:ext uri="{FF2B5EF4-FFF2-40B4-BE49-F238E27FC236}">
                <a16:creationId xmlns:a16="http://schemas.microsoft.com/office/drawing/2014/main" id="{16EE888E-26F2-42D0-AA33-5DA31FF20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t="11875" r="14587" b="14510"/>
          <a:stretch/>
        </p:blipFill>
        <p:spPr bwMode="auto">
          <a:xfrm>
            <a:off x="5312416" y="4663630"/>
            <a:ext cx="936655" cy="10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GN 227 Acero estampado, volantes para vÃ¡lvulas Color: RT - Rojo, RAL 3000">
            <a:extLst>
              <a:ext uri="{FF2B5EF4-FFF2-40B4-BE49-F238E27FC236}">
                <a16:creationId xmlns:a16="http://schemas.microsoft.com/office/drawing/2014/main" id="{0C774DC1-9240-4BC0-8DD7-C03A6E27A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3" t="25474" r="8557" b="19977"/>
          <a:stretch/>
        </p:blipFill>
        <p:spPr bwMode="auto">
          <a:xfrm>
            <a:off x="6468563" y="5012959"/>
            <a:ext cx="843893" cy="59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GN 923.3 Volantes de disco sÃ³lido de cara plana, de aluminio, con empuÃ±adura de bloqueo abatible, embutida  Color: SR - Plateado, RAL 9006, acabado texturizado">
            <a:extLst>
              <a:ext uri="{FF2B5EF4-FFF2-40B4-BE49-F238E27FC236}">
                <a16:creationId xmlns:a16="http://schemas.microsoft.com/office/drawing/2014/main" id="{AC08B390-522C-4C3D-954C-9478CCA92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t="22957" r="8557" b="20092"/>
          <a:stretch/>
        </p:blipFill>
        <p:spPr bwMode="auto">
          <a:xfrm>
            <a:off x="7436580" y="4774421"/>
            <a:ext cx="1270450" cy="87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Resultado de imagen para NORMA  RoHS">
            <a:extLst>
              <a:ext uri="{FF2B5EF4-FFF2-40B4-BE49-F238E27FC236}">
                <a16:creationId xmlns:a16="http://schemas.microsoft.com/office/drawing/2014/main" id="{96EB6DED-E113-48F4-A148-67920730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672" y="3630688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48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>
            <a:off x="1" y="1230753"/>
            <a:ext cx="9143999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753654" y="1878792"/>
            <a:ext cx="53395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Además de las escalas, indicadores de burbujas y anillos con escala, este grupo incluye perillas de control, mecanismos de indexado e indicadores de posición analógicos y digitales.</a:t>
            </a:r>
            <a:endParaRPr lang="es-CO" sz="120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83295" y="527619"/>
            <a:ext cx="8579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AJUSTE POSICIONAMIENTO Y BLOQUEO </a:t>
            </a:r>
            <a:r>
              <a:rPr lang="es-CO" sz="2400" b="1" dirty="0">
                <a:solidFill>
                  <a:srgbClr val="FF0000"/>
                </a:solidFill>
              </a:rPr>
              <a:t>CON Y SIN INDICADOR </a:t>
            </a:r>
          </a:p>
          <a:p>
            <a:r>
              <a:rPr lang="es-CO" sz="2400" b="1" dirty="0">
                <a:solidFill>
                  <a:srgbClr val="FF0000"/>
                </a:solidFill>
              </a:rPr>
              <a:t>DE POSICION 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-4552" y="6157323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4050063" y="441192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4"/>
            <a:ext cx="1507309" cy="37682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9A657FF-E74B-4E57-BDB5-C7691DC72641}"/>
              </a:ext>
            </a:extLst>
          </p:cNvPr>
          <p:cNvSpPr txBox="1"/>
          <p:nvPr/>
        </p:nvSpPr>
        <p:spPr>
          <a:xfrm>
            <a:off x="6332206" y="1494734"/>
            <a:ext cx="239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en Pulgadas.</a:t>
            </a: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Inoxidable.	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Aluminio.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Zinc fundido a presión.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9A54B8B-C6C3-4E67-A938-F65CEA1766ED}"/>
              </a:ext>
            </a:extLst>
          </p:cNvPr>
          <p:cNvSpPr txBox="1"/>
          <p:nvPr/>
        </p:nvSpPr>
        <p:spPr>
          <a:xfrm>
            <a:off x="7945113" y="3553868"/>
            <a:ext cx="117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Ergostyle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4E86D39-C7FE-4D25-8A5D-11EC2C7983E3}"/>
              </a:ext>
            </a:extLst>
          </p:cNvPr>
          <p:cNvSpPr txBox="1"/>
          <p:nvPr/>
        </p:nvSpPr>
        <p:spPr>
          <a:xfrm>
            <a:off x="6880822" y="3547041"/>
            <a:ext cx="1044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Softline</a:t>
            </a:r>
          </a:p>
        </p:txBody>
      </p:sp>
      <p:pic>
        <p:nvPicPr>
          <p:cNvPr id="5122" name="Picture 2" descr="GN 2282 Niveles atornillables de latÃ³n, con agujeros de montaje Sensibilidad: 6 - Minutos angulares, la burbuja se mueve 2 mm&lt;br /&gt;Material / acabado: MSW - Negro, RAL 9005, acabado texturizado&lt;br /&gt;IdentificaciÃ³n nÃºm.: 3 - Visor, parte superior - frente - parte posterior">
            <a:extLst>
              <a:ext uri="{FF2B5EF4-FFF2-40B4-BE49-F238E27FC236}">
                <a16:creationId xmlns:a16="http://schemas.microsoft.com/office/drawing/2014/main" id="{43385DBA-89F8-4485-98DB-C269C01B6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6" t="32146" r="12202" b="28929"/>
          <a:stretch/>
        </p:blipFill>
        <p:spPr bwMode="auto">
          <a:xfrm>
            <a:off x="650718" y="5150617"/>
            <a:ext cx="930585" cy="4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N 954 Indicadores de posiciÃ³n digitales de plÃ¡stico, pantalla de 4 dÃ­gitos InstalaciÃ³n (vista anterior): AN - en el chaflÃ¡n, arriba&lt;br /&gt;Color: OR - Naranja, RAL 2004">
            <a:extLst>
              <a:ext uri="{FF2B5EF4-FFF2-40B4-BE49-F238E27FC236}">
                <a16:creationId xmlns:a16="http://schemas.microsoft.com/office/drawing/2014/main" id="{AAAEE461-7B81-4BDA-A3D9-1E2517E2C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2" t="20780" r="29184" b="21140"/>
          <a:stretch/>
        </p:blipFill>
        <p:spPr bwMode="auto">
          <a:xfrm>
            <a:off x="1832192" y="4736711"/>
            <a:ext cx="695917" cy="9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N 954.3 Perillas de control de plÃ¡stico tecnopolÃ­mero, para indicadores de posiciÃ³n EN 954">
            <a:extLst>
              <a:ext uri="{FF2B5EF4-FFF2-40B4-BE49-F238E27FC236}">
                <a16:creationId xmlns:a16="http://schemas.microsoft.com/office/drawing/2014/main" id="{F3EC5B62-3199-4877-81DE-79C93315D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t="29782" r="18020" b="22281"/>
          <a:stretch/>
        </p:blipFill>
        <p:spPr bwMode="auto">
          <a:xfrm>
            <a:off x="2820259" y="4974409"/>
            <a:ext cx="695917" cy="66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N 000.13 Indicadores de posiciÃ³n de plÃ¡stico tecnopolÃ­mero">
            <a:extLst>
              <a:ext uri="{FF2B5EF4-FFF2-40B4-BE49-F238E27FC236}">
                <a16:creationId xmlns:a16="http://schemas.microsoft.com/office/drawing/2014/main" id="{768F288E-7236-45B7-BEEA-E2F27F590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2" t="20448" r="15326" b="25489"/>
          <a:stretch/>
        </p:blipFill>
        <p:spPr bwMode="auto">
          <a:xfrm>
            <a:off x="3805913" y="4906791"/>
            <a:ext cx="874647" cy="7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N 200 Mecanismos de indexado, acero inoxidable, con bordes dentados Tipo: AS - con escala 0...50, 60 graduaciones">
            <a:extLst>
              <a:ext uri="{FF2B5EF4-FFF2-40B4-BE49-F238E27FC236}">
                <a16:creationId xmlns:a16="http://schemas.microsoft.com/office/drawing/2014/main" id="{98897E58-6FFE-4204-B7D8-3A0DC1997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4" t="20495" r="25612" b="22019"/>
          <a:stretch/>
        </p:blipFill>
        <p:spPr bwMode="auto">
          <a:xfrm>
            <a:off x="5036351" y="4917645"/>
            <a:ext cx="646606" cy="77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GN 711 Reglas de plÃ¡stico o acero inoxidable, en medidas mÃ©tricas, con autoadhesivo refuerzo Material: KUS - PlÃ¡stico&lt;br /&gt;Tipo: W - Cifras en orden horizontal (secuencias de cifras L, M, R)&lt;br /&gt;Secuencia de las cifras: L">
            <a:extLst>
              <a:ext uri="{FF2B5EF4-FFF2-40B4-BE49-F238E27FC236}">
                <a16:creationId xmlns:a16="http://schemas.microsoft.com/office/drawing/2014/main" id="{F2F78229-3AEB-44ED-A0F1-26A92AD6B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5" b="28085"/>
          <a:stretch/>
        </p:blipFill>
        <p:spPr bwMode="auto">
          <a:xfrm>
            <a:off x="5972928" y="5095548"/>
            <a:ext cx="1179415" cy="54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EN 9053 Indicadores de posiciÃ³n digitales de plÃ¡stico, electrÃ³nico, con pantalla LCD (indicaciÃ³n digital) Color: OR - Naranja, RAL 2004">
            <a:extLst>
              <a:ext uri="{FF2B5EF4-FFF2-40B4-BE49-F238E27FC236}">
                <a16:creationId xmlns:a16="http://schemas.microsoft.com/office/drawing/2014/main" id="{145DB8BC-C0BB-474E-8BCD-674A05AE3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5" t="13443" r="24492" b="22824"/>
          <a:stretch/>
        </p:blipFill>
        <p:spPr bwMode="auto">
          <a:xfrm>
            <a:off x="7403232" y="4736711"/>
            <a:ext cx="805260" cy="100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Resultado de imagen para NORMA  RoHS">
            <a:extLst>
              <a:ext uri="{FF2B5EF4-FFF2-40B4-BE49-F238E27FC236}">
                <a16:creationId xmlns:a16="http://schemas.microsoft.com/office/drawing/2014/main" id="{AB740F31-3F47-4F3E-9602-F2CCDE86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2" y="3927247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9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 flipH="1">
            <a:off x="0" y="957207"/>
            <a:ext cx="91440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186116" y="1703548"/>
            <a:ext cx="4721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Además de las manijas de sujeción y palancas de tensado, este grupo también incluye llaves de trinquete, manijas rígidas de sujeción y palancas de tensado, así como palancas de control y núcleos partidos.</a:t>
            </a:r>
            <a:endParaRPr lang="es-CO" sz="120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360095" y="606561"/>
            <a:ext cx="786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TENSION, SUJECION Y CAMBIOS </a:t>
            </a:r>
            <a:r>
              <a:rPr lang="es-CO" sz="2400" b="1" dirty="0">
                <a:solidFill>
                  <a:srgbClr val="FF0000"/>
                </a:solidFill>
              </a:rPr>
              <a:t>CON PALANCAS Y MANIJAS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4050064" y="6137451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0" y="465468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91" y="15423"/>
            <a:ext cx="1507309" cy="37682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9A657FF-E74B-4E57-BDB5-C7691DC72641}"/>
              </a:ext>
            </a:extLst>
          </p:cNvPr>
          <p:cNvSpPr txBox="1"/>
          <p:nvPr/>
        </p:nvSpPr>
        <p:spPr>
          <a:xfrm>
            <a:off x="4846624" y="1000835"/>
            <a:ext cx="30790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en Pulgadas.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Universal.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 A4.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Hierro fundido.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Aluminio.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 / 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 / 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 / Latón.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Zinc Fundido  a Presión / 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Zinc Fundido  a Presión / 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46" name="Picture 2" descr="GN 300.1 Manijas ajustables de zinc fundido a presiÃ³n, tipo espÃ¡rrago roscado, con componentes de acero inoxidable Color: RS - Rojo, RAL 3000, acabado texturizado">
            <a:extLst>
              <a:ext uri="{FF2B5EF4-FFF2-40B4-BE49-F238E27FC236}">
                <a16:creationId xmlns:a16="http://schemas.microsoft.com/office/drawing/2014/main" id="{BC044BAC-4348-4F07-8808-2076C803B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481" r="8878" b="15244"/>
          <a:stretch/>
        </p:blipFill>
        <p:spPr bwMode="auto">
          <a:xfrm>
            <a:off x="360095" y="4814013"/>
            <a:ext cx="1039828" cy="9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N 305 Manijas ajustables de acero inoxidable, diseÃ±o higiÃ©nico, tipo espÃ¡rrago roscado">
            <a:extLst>
              <a:ext uri="{FF2B5EF4-FFF2-40B4-BE49-F238E27FC236}">
                <a16:creationId xmlns:a16="http://schemas.microsoft.com/office/drawing/2014/main" id="{DBCA5DC0-0588-4803-993B-5E13BC61F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2" t="11366" r="13083" b="13218"/>
          <a:stretch/>
        </p:blipFill>
        <p:spPr bwMode="auto">
          <a:xfrm>
            <a:off x="1399923" y="4752466"/>
            <a:ext cx="1020103" cy="110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N 101 Manijas ajustables de zinc fundido a presiÃ³n, tipo espÃ¡rrago roscado, con componentes de acero Color: SW - Negro, RAL 9005, acabado texturizado">
            <a:extLst>
              <a:ext uri="{FF2B5EF4-FFF2-40B4-BE49-F238E27FC236}">
                <a16:creationId xmlns:a16="http://schemas.microsoft.com/office/drawing/2014/main" id="{9A5CC73B-8D04-442F-9734-D30DB2D3E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t="5537" r="18489" b="15363"/>
          <a:stretch/>
        </p:blipFill>
        <p:spPr bwMode="auto">
          <a:xfrm>
            <a:off x="2420026" y="4726108"/>
            <a:ext cx="1020103" cy="11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N 212.5 Manijas ajustables de servicio pesado de acero inoxidable, tipo roscado">
            <a:extLst>
              <a:ext uri="{FF2B5EF4-FFF2-40B4-BE49-F238E27FC236}">
                <a16:creationId xmlns:a16="http://schemas.microsoft.com/office/drawing/2014/main" id="{8397569F-FE48-4863-8689-396386073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t="13522" r="8596" b="16984"/>
          <a:stretch/>
        </p:blipFill>
        <p:spPr bwMode="auto">
          <a:xfrm>
            <a:off x="3473001" y="4847870"/>
            <a:ext cx="1154125" cy="95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N 126 Manijas de tensiÃ³n ajustable planas de zinc fundido a presiÃ³n, tipo espÃ¡rrago roscado, con componentes de acero Color: SW - Negro, RAL 9005, acabado texturizado">
            <a:extLst>
              <a:ext uri="{FF2B5EF4-FFF2-40B4-BE49-F238E27FC236}">
                <a16:creationId xmlns:a16="http://schemas.microsoft.com/office/drawing/2014/main" id="{2B618F6E-C4DC-4AED-A9CC-97A65C1D8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t="12493" r="3950" b="17782"/>
          <a:stretch/>
        </p:blipFill>
        <p:spPr bwMode="auto">
          <a:xfrm>
            <a:off x="4726476" y="4814013"/>
            <a:ext cx="1123496" cy="89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DIN 99 Manijas de sujeciÃ³n de acero inoxidable, tipo orificio roscado o liso Tipo: N - Palanca en Ã¡ngulo con orificio roscado">
            <a:extLst>
              <a:ext uri="{FF2B5EF4-FFF2-40B4-BE49-F238E27FC236}">
                <a16:creationId xmlns:a16="http://schemas.microsoft.com/office/drawing/2014/main" id="{FFF74AFF-E72E-4060-818C-38C253878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t="23693" r="9754" b="22330"/>
          <a:stretch/>
        </p:blipFill>
        <p:spPr bwMode="auto">
          <a:xfrm>
            <a:off x="5902286" y="4818311"/>
            <a:ext cx="1185483" cy="8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GN 750 Palancas de control de acero, con orificio pasante redondo o cuadrado, o ranura Tipo: M - Cubierta con punto indicador">
            <a:extLst>
              <a:ext uri="{FF2B5EF4-FFF2-40B4-BE49-F238E27FC236}">
                <a16:creationId xmlns:a16="http://schemas.microsoft.com/office/drawing/2014/main" id="{CD4C4E6C-724E-4304-A565-09591502A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t="20562" r="9018" b="20780"/>
          <a:stretch/>
        </p:blipFill>
        <p:spPr bwMode="auto">
          <a:xfrm>
            <a:off x="7158049" y="4769880"/>
            <a:ext cx="1257667" cy="9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65C230E2-9461-4ECC-AD29-1AEBDC4BC151}"/>
              </a:ext>
            </a:extLst>
          </p:cNvPr>
          <p:cNvSpPr txBox="1"/>
          <p:nvPr/>
        </p:nvSpPr>
        <p:spPr>
          <a:xfrm>
            <a:off x="3392586" y="3632576"/>
            <a:ext cx="117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Ergostyle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C0C68AF-761B-4F33-AEAE-EF43D2FEB6DD}"/>
              </a:ext>
            </a:extLst>
          </p:cNvPr>
          <p:cNvSpPr txBox="1"/>
          <p:nvPr/>
        </p:nvSpPr>
        <p:spPr>
          <a:xfrm>
            <a:off x="1454862" y="3662874"/>
            <a:ext cx="1964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Hygienic Design</a:t>
            </a:r>
          </a:p>
        </p:txBody>
      </p:sp>
      <p:pic>
        <p:nvPicPr>
          <p:cNvPr id="27" name="Picture 16" descr="Resultado de imagen para NORMA  RoHS">
            <a:extLst>
              <a:ext uri="{FF2B5EF4-FFF2-40B4-BE49-F238E27FC236}">
                <a16:creationId xmlns:a16="http://schemas.microsoft.com/office/drawing/2014/main" id="{343FE99E-0398-482A-B57A-B6575CEFA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16" y="3646191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24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>
            <a:off x="0" y="857808"/>
            <a:ext cx="9143999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753654" y="1380105"/>
            <a:ext cx="533956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Además de las perillas manuales y perillas de estrella, este grupo incluye perillas de tres lóbulos, perillas de cinco lóbulos, tornillos de mariposa y tornillos moleteados. También están incluidas las perillas moleteadas y empuñaduras dinamométricas</a:t>
            </a:r>
            <a:r>
              <a:rPr lang="es-CO" dirty="0"/>
              <a:t>.</a:t>
            </a:r>
            <a:endParaRPr lang="es-CO" sz="120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282291" y="512557"/>
            <a:ext cx="857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TENSION Y SUJECION </a:t>
            </a:r>
            <a:r>
              <a:rPr lang="es-CO" sz="2400" b="1" dirty="0">
                <a:solidFill>
                  <a:srgbClr val="FF0000"/>
                </a:solidFill>
              </a:rPr>
              <a:t>CON PERILLAS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-4552" y="6157323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4050063" y="441192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4"/>
            <a:ext cx="1507309" cy="376827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69A54B8B-C6C3-4E67-A938-F65CEA1766ED}"/>
              </a:ext>
            </a:extLst>
          </p:cNvPr>
          <p:cNvSpPr txBox="1"/>
          <p:nvPr/>
        </p:nvSpPr>
        <p:spPr>
          <a:xfrm>
            <a:off x="2244023" y="3683562"/>
            <a:ext cx="117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Ergostyle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4E86D39-C7FE-4D25-8A5D-11EC2C7983E3}"/>
              </a:ext>
            </a:extLst>
          </p:cNvPr>
          <p:cNvSpPr txBox="1"/>
          <p:nvPr/>
        </p:nvSpPr>
        <p:spPr>
          <a:xfrm>
            <a:off x="1256764" y="3683562"/>
            <a:ext cx="1044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Softline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E063D45-F75D-44D1-AA1C-4CE8618CE9C1}"/>
              </a:ext>
            </a:extLst>
          </p:cNvPr>
          <p:cNvSpPr txBox="1"/>
          <p:nvPr/>
        </p:nvSpPr>
        <p:spPr>
          <a:xfrm>
            <a:off x="6127611" y="872122"/>
            <a:ext cx="30790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en Pulgadas.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Universal.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 A4.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Hierro fundido.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Aluminio.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 / 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 / 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 / Latón.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Zinc Fundido  a Presión / 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Zinc Fundido  a Presión / 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A67504D-AD1A-431B-85A4-C0EEFBED139B}"/>
              </a:ext>
            </a:extLst>
          </p:cNvPr>
          <p:cNvSpPr txBox="1"/>
          <p:nvPr/>
        </p:nvSpPr>
        <p:spPr>
          <a:xfrm>
            <a:off x="5036624" y="3703666"/>
            <a:ext cx="117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Cleanline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92572E-9FC5-455A-B6D9-FA539EC17B9F}"/>
              </a:ext>
            </a:extLst>
          </p:cNvPr>
          <p:cNvSpPr txBox="1"/>
          <p:nvPr/>
        </p:nvSpPr>
        <p:spPr>
          <a:xfrm>
            <a:off x="1185649" y="3371037"/>
            <a:ext cx="64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ESD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AE51811-7C25-42BD-A3A5-A2DA9239924D}"/>
              </a:ext>
            </a:extLst>
          </p:cNvPr>
          <p:cNvSpPr txBox="1"/>
          <p:nvPr/>
        </p:nvSpPr>
        <p:spPr>
          <a:xfrm>
            <a:off x="3276705" y="3693614"/>
            <a:ext cx="1964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Hygienic Design</a:t>
            </a:r>
          </a:p>
        </p:txBody>
      </p:sp>
      <p:pic>
        <p:nvPicPr>
          <p:cNvPr id="7170" name="Picture 2" descr="GN 6336.5 Perillas de estrella de plÃ¡stico tecnopolÃ­mero, con espÃ¡rrago roscado de acero inoxidable">
            <a:extLst>
              <a:ext uri="{FF2B5EF4-FFF2-40B4-BE49-F238E27FC236}">
                <a16:creationId xmlns:a16="http://schemas.microsoft.com/office/drawing/2014/main" id="{A0F2D720-CCCC-42B4-9D54-8CDE2D77C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9" t="21458" r="16885" b="20155"/>
          <a:stretch/>
        </p:blipFill>
        <p:spPr bwMode="auto">
          <a:xfrm>
            <a:off x="301674" y="4839312"/>
            <a:ext cx="969801" cy="83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N 6336.5 Perillas de estrella de aluminio, con espÃ¡rrago roscado de acero inoxidable Tipo: AP - Aluminio, acabado pulido">
            <a:extLst>
              <a:ext uri="{FF2B5EF4-FFF2-40B4-BE49-F238E27FC236}">
                <a16:creationId xmlns:a16="http://schemas.microsoft.com/office/drawing/2014/main" id="{6A379D3B-0C8E-4DBA-AEEA-41FCC4CA2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8" t="24182" r="4874" b="17363"/>
          <a:stretch/>
        </p:blipFill>
        <p:spPr bwMode="auto">
          <a:xfrm>
            <a:off x="1374904" y="4839312"/>
            <a:ext cx="1073646" cy="8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N 6336.1 Perillas de estrella de plÃ¡stico fenÃ³lico, con nÃºcleo de acero saliente">
            <a:extLst>
              <a:ext uri="{FF2B5EF4-FFF2-40B4-BE49-F238E27FC236}">
                <a16:creationId xmlns:a16="http://schemas.microsoft.com/office/drawing/2014/main" id="{03585B66-486A-4937-9A3B-12CA06B42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4" t="25915" r="14836" b="21268"/>
          <a:stretch/>
        </p:blipFill>
        <p:spPr bwMode="auto">
          <a:xfrm>
            <a:off x="2530567" y="4864434"/>
            <a:ext cx="892870" cy="7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GN 6336.3 Perillas de estrella de liberaciÃ³n rÃ¡pida de plÃ¡stico tecnopolÃ­mero, con nÃºcleo de acero inoxidable">
            <a:extLst>
              <a:ext uri="{FF2B5EF4-FFF2-40B4-BE49-F238E27FC236}">
                <a16:creationId xmlns:a16="http://schemas.microsoft.com/office/drawing/2014/main" id="{E74EF243-836C-489E-BADF-29E3932A2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7" t="27297" r="17872" b="24480"/>
          <a:stretch/>
        </p:blipFill>
        <p:spPr bwMode="auto">
          <a:xfrm>
            <a:off x="3535452" y="4902362"/>
            <a:ext cx="892870" cy="7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EN 5332 Perillas de seis lÃ³bulos de plÃ¡stico tecnopolÃ­mero, con nÃºcleo extendido, con inserto roscado de latÃ³n">
            <a:extLst>
              <a:ext uri="{FF2B5EF4-FFF2-40B4-BE49-F238E27FC236}">
                <a16:creationId xmlns:a16="http://schemas.microsoft.com/office/drawing/2014/main" id="{95798CB0-0B2D-4190-A2E4-3723C0454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7" t="17816" r="32289" b="20099"/>
          <a:stretch/>
        </p:blipFill>
        <p:spPr bwMode="auto">
          <a:xfrm>
            <a:off x="4531751" y="4767250"/>
            <a:ext cx="541948" cy="9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GN 5435 Perillas de estrella de acero inoxidable, diseÃ±o higiÃ©nico, con orificio ciego roscado Acabado: PL - Pulido (Ra &lt; 0.8 Âµm)">
            <a:extLst>
              <a:ext uri="{FF2B5EF4-FFF2-40B4-BE49-F238E27FC236}">
                <a16:creationId xmlns:a16="http://schemas.microsoft.com/office/drawing/2014/main" id="{82956DAC-484E-43D0-87A9-95231340C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24813" r="16743" b="22236"/>
          <a:stretch/>
        </p:blipFill>
        <p:spPr bwMode="auto">
          <a:xfrm>
            <a:off x="5205119" y="4889193"/>
            <a:ext cx="922492" cy="7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EN 534 Perillas moleteadas corte de diamante de plÃ¡stico tecnopolÃ­mero, con espÃ¡rrago roscado">
            <a:extLst>
              <a:ext uri="{FF2B5EF4-FFF2-40B4-BE49-F238E27FC236}">
                <a16:creationId xmlns:a16="http://schemas.microsoft.com/office/drawing/2014/main" id="{E97BAFC9-A29F-4C92-BA83-E7650D1E0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3" t="24265" r="14169" b="19819"/>
          <a:stretch/>
        </p:blipFill>
        <p:spPr bwMode="auto">
          <a:xfrm>
            <a:off x="6169483" y="4931072"/>
            <a:ext cx="855096" cy="6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EN 633 Tornillos de mariposa ErgostyleÂ® de plÃ¡stico tecnopolÃ­mero, con espÃ¡rrago roscado de acero  Color del tapÃ³n: DBL - Azul, RAL 5024, acabado mate">
            <a:extLst>
              <a:ext uri="{FF2B5EF4-FFF2-40B4-BE49-F238E27FC236}">
                <a16:creationId xmlns:a16="http://schemas.microsoft.com/office/drawing/2014/main" id="{9F6392C3-E7CF-42D3-8C8F-B36829E82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0" t="12271" r="19117" b="17465"/>
          <a:stretch/>
        </p:blipFill>
        <p:spPr bwMode="auto">
          <a:xfrm>
            <a:off x="7104631" y="4932883"/>
            <a:ext cx="612595" cy="6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DIN 653 Tornillos moleteados planos de acero">
            <a:extLst>
              <a:ext uri="{FF2B5EF4-FFF2-40B4-BE49-F238E27FC236}">
                <a16:creationId xmlns:a16="http://schemas.microsoft.com/office/drawing/2014/main" id="{A6889674-0D18-418F-BE99-384D7338A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4" t="23881" r="18043" b="22258"/>
          <a:stretch/>
        </p:blipFill>
        <p:spPr bwMode="auto">
          <a:xfrm>
            <a:off x="7797278" y="4884158"/>
            <a:ext cx="858861" cy="73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Resultado de imagen para NORMA  RoHS">
            <a:extLst>
              <a:ext uri="{FF2B5EF4-FFF2-40B4-BE49-F238E27FC236}">
                <a16:creationId xmlns:a16="http://schemas.microsoft.com/office/drawing/2014/main" id="{9507D397-F6ED-408C-B78B-6678DF95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8" y="3540129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2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lesa.com/wcsstore/ELEStoreFrontAssetStore/images/custom/slider/Fascie_Home_Grigia.png">
            <a:extLst>
              <a:ext uri="{FF2B5EF4-FFF2-40B4-BE49-F238E27FC236}">
                <a16:creationId xmlns:a16="http://schemas.microsoft.com/office/drawing/2014/main" id="{305C8341-944E-44A3-A337-9B0A7F23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 bwMode="auto">
          <a:xfrm flipH="1">
            <a:off x="0" y="947182"/>
            <a:ext cx="91440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0EA336-D8A2-46A9-A2C8-8413D28A24C2}"/>
              </a:ext>
            </a:extLst>
          </p:cNvPr>
          <p:cNvSpPr/>
          <p:nvPr/>
        </p:nvSpPr>
        <p:spPr>
          <a:xfrm>
            <a:off x="124921" y="1831831"/>
            <a:ext cx="4721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Además de las manijas excéntricas y de bloqueo, este grupo incluye cuñas de sujeción y dispositivos de bloqueo circular.</a:t>
            </a:r>
            <a:endParaRPr lang="es-CO" sz="1100" b="1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66ABB-C250-43EA-A49D-37D1D394C2B3}"/>
              </a:ext>
            </a:extLst>
          </p:cNvPr>
          <p:cNvSpPr txBox="1"/>
          <p:nvPr/>
        </p:nvSpPr>
        <p:spPr>
          <a:xfrm>
            <a:off x="424830" y="596568"/>
            <a:ext cx="6720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</a:rPr>
              <a:t>TENSION CON LEVAS </a:t>
            </a:r>
            <a:r>
              <a:rPr lang="es-CO" sz="2400" b="1" dirty="0">
                <a:solidFill>
                  <a:srgbClr val="FF0000"/>
                </a:solidFill>
              </a:rPr>
              <a:t>EXCENTRICAS Y CUÑAS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8AA9D4-82A0-4249-B32F-E63BC0EF2111}"/>
              </a:ext>
            </a:extLst>
          </p:cNvPr>
          <p:cNvCxnSpPr/>
          <p:nvPr/>
        </p:nvCxnSpPr>
        <p:spPr>
          <a:xfrm flipH="1">
            <a:off x="4050064" y="6137451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B14382-8D0B-4FC6-BDC7-119AF7A5DB2C}"/>
              </a:ext>
            </a:extLst>
          </p:cNvPr>
          <p:cNvCxnSpPr/>
          <p:nvPr/>
        </p:nvCxnSpPr>
        <p:spPr>
          <a:xfrm flipH="1">
            <a:off x="0" y="465468"/>
            <a:ext cx="5093936" cy="0"/>
          </a:xfrm>
          <a:prstGeom prst="line">
            <a:avLst/>
          </a:prstGeom>
          <a:ln w="76200" cmpd="tri"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F23CB-FB98-4F30-8856-D8271C26E4C7}"/>
              </a:ext>
            </a:extLst>
          </p:cNvPr>
          <p:cNvSpPr txBox="1"/>
          <p:nvPr/>
        </p:nvSpPr>
        <p:spPr>
          <a:xfrm>
            <a:off x="6707286" y="6157323"/>
            <a:ext cx="24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www.profi</a:t>
            </a:r>
            <a:r>
              <a:rPr lang="es-CO" sz="2000" b="1" dirty="0">
                <a:solidFill>
                  <a:srgbClr val="002060"/>
                </a:solidFill>
              </a:rPr>
              <a:t>smed.com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759702-9555-4EDC-A531-6348061C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91" y="15423"/>
            <a:ext cx="1507309" cy="37682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9A657FF-E74B-4E57-BDB5-C7691DC72641}"/>
              </a:ext>
            </a:extLst>
          </p:cNvPr>
          <p:cNvSpPr txBox="1"/>
          <p:nvPr/>
        </p:nvSpPr>
        <p:spPr>
          <a:xfrm>
            <a:off x="4846624" y="1397325"/>
            <a:ext cx="3079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Medidas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Métricas.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Medidas en Pulgadas.</a:t>
            </a:r>
          </a:p>
          <a:p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O" sz="1200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 / 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Plástico / 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Zinc Fundido  a Presión / Acero.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Zinc Fundido  a Presión / Acero Inoxidable.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194" name="Picture 2" descr="GN 927 Zinc fundido a presiÃ³n manijas de sujeciÃ³n con leva excÃ©ntrica, con espÃ¡rragos roscados, con componentes de acero Tipo: A - Placa de contacto de plÃ¡stico con tuerca de ajuste&lt;br /&gt;Color: B - Negro, RAL 9005">
            <a:extLst>
              <a:ext uri="{FF2B5EF4-FFF2-40B4-BE49-F238E27FC236}">
                <a16:creationId xmlns:a16="http://schemas.microsoft.com/office/drawing/2014/main" id="{7860F2EE-286E-4E9D-8E19-ECB5E65CC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20043" r="4943" b="11374"/>
          <a:stretch/>
        </p:blipFill>
        <p:spPr bwMode="auto">
          <a:xfrm>
            <a:off x="543145" y="4777319"/>
            <a:ext cx="1222353" cy="9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N 918.5 Palancas excÃ©ntricas tipo leva de acero inoxidable, palanca de bola o tipo hexÃ¡gono Tipo: KV - Con palanca de bola, angular (estriado)&lt;br /&gt;DirecciÃ³n de sujeciÃ³n: L - mediante giro a la izquierda">
            <a:extLst>
              <a:ext uri="{FF2B5EF4-FFF2-40B4-BE49-F238E27FC236}">
                <a16:creationId xmlns:a16="http://schemas.microsoft.com/office/drawing/2014/main" id="{58A9D014-6321-41B9-B941-9E0033819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13714" r="4433" b="23929"/>
          <a:stretch/>
        </p:blipFill>
        <p:spPr bwMode="auto">
          <a:xfrm>
            <a:off x="1765498" y="4766623"/>
            <a:ext cx="1362935" cy="9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N 917.1 Palancas de leva doble de acero inoxidable">
            <a:extLst>
              <a:ext uri="{FF2B5EF4-FFF2-40B4-BE49-F238E27FC236}">
                <a16:creationId xmlns:a16="http://schemas.microsoft.com/office/drawing/2014/main" id="{CEC5A7A5-BB97-40A3-BF49-DBBA3DC24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t="34049" r="2107" b="24669"/>
          <a:stretch/>
        </p:blipFill>
        <p:spPr bwMode="auto">
          <a:xfrm>
            <a:off x="3218621" y="5022986"/>
            <a:ext cx="1391059" cy="59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NO. 6314 V Pinzas de cocodrilo lisas, con tornillo de ajuste, con perno para ranura en T">
            <a:extLst>
              <a:ext uri="{FF2B5EF4-FFF2-40B4-BE49-F238E27FC236}">
                <a16:creationId xmlns:a16="http://schemas.microsoft.com/office/drawing/2014/main" id="{57E8D9AC-9EA6-4D8E-87D7-18162B00A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4" t="6911" r="11520" b="8462"/>
          <a:stretch/>
        </p:blipFill>
        <p:spPr bwMode="auto">
          <a:xfrm>
            <a:off x="4846624" y="4515141"/>
            <a:ext cx="1060057" cy="12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GN 411.2 Dispositivos de bloqueo circular de acero Tipo: K - con bolas de sujeciÃ³n">
            <a:extLst>
              <a:ext uri="{FF2B5EF4-FFF2-40B4-BE49-F238E27FC236}">
                <a16:creationId xmlns:a16="http://schemas.microsoft.com/office/drawing/2014/main" id="{EC8B21B9-21EF-4556-AA1F-686BABEDF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16994" r="16283" b="14805"/>
          <a:stretch/>
        </p:blipFill>
        <p:spPr bwMode="auto">
          <a:xfrm>
            <a:off x="6143625" y="4840052"/>
            <a:ext cx="752559" cy="81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NO. 6312 V Pinzas de cocodrilo con sujetadores ajustables, con perno roscado">
            <a:extLst>
              <a:ext uri="{FF2B5EF4-FFF2-40B4-BE49-F238E27FC236}">
                <a16:creationId xmlns:a16="http://schemas.microsoft.com/office/drawing/2014/main" id="{D80C1E4C-F8E0-4B1B-A929-34988F06A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4" t="15719" r="9838" b="14296"/>
          <a:stretch/>
        </p:blipFill>
        <p:spPr bwMode="auto">
          <a:xfrm>
            <a:off x="7145267" y="4613473"/>
            <a:ext cx="1218357" cy="108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Resultado de imagen para NORMA  RoHS">
            <a:extLst>
              <a:ext uri="{FF2B5EF4-FFF2-40B4-BE49-F238E27FC236}">
                <a16:creationId xmlns:a16="http://schemas.microsoft.com/office/drawing/2014/main" id="{303B3CED-9CC8-41A1-9B78-6DE25E8B9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45" y="3600597"/>
            <a:ext cx="524716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33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</TotalTime>
  <Words>1738</Words>
  <Application>Microsoft Office PowerPoint</Application>
  <PresentationFormat>Personalizado</PresentationFormat>
  <Paragraphs>312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Asistencia</dc:creator>
  <cp:lastModifiedBy>Asistencia</cp:lastModifiedBy>
  <cp:revision>250</cp:revision>
  <dcterms:created xsi:type="dcterms:W3CDTF">2019-02-26T15:28:12Z</dcterms:created>
  <dcterms:modified xsi:type="dcterms:W3CDTF">2019-06-11T20:22:31Z</dcterms:modified>
</cp:coreProperties>
</file>